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9" r:id="rId4"/>
    <p:sldId id="260" r:id="rId5"/>
    <p:sldId id="3972" r:id="rId6"/>
    <p:sldId id="3978" r:id="rId7"/>
    <p:sldId id="3974" r:id="rId8"/>
    <p:sldId id="3977" r:id="rId9"/>
    <p:sldId id="264" r:id="rId10"/>
    <p:sldId id="3983" r:id="rId11"/>
    <p:sldId id="3984" r:id="rId12"/>
    <p:sldId id="3956" r:id="rId13"/>
    <p:sldId id="3958" r:id="rId14"/>
    <p:sldId id="284" r:id="rId15"/>
    <p:sldId id="297" r:id="rId16"/>
    <p:sldId id="3962" r:id="rId17"/>
    <p:sldId id="3963" r:id="rId18"/>
    <p:sldId id="3973" r:id="rId19"/>
    <p:sldId id="262" r:id="rId20"/>
    <p:sldId id="277" r:id="rId21"/>
    <p:sldId id="3991" r:id="rId22"/>
    <p:sldId id="283" r:id="rId23"/>
    <p:sldId id="3987" r:id="rId24"/>
    <p:sldId id="3990" r:id="rId25"/>
    <p:sldId id="281" r:id="rId26"/>
    <p:sldId id="3988" r:id="rId27"/>
    <p:sldId id="312" r:id="rId28"/>
    <p:sldId id="3994" r:id="rId29"/>
    <p:sldId id="3992" r:id="rId30"/>
    <p:sldId id="3802" r:id="rId31"/>
    <p:sldId id="3953" r:id="rId32"/>
    <p:sldId id="286" r:id="rId33"/>
    <p:sldId id="282" r:id="rId34"/>
    <p:sldId id="285" r:id="rId35"/>
    <p:sldId id="3976" r:id="rId36"/>
    <p:sldId id="292" r:id="rId37"/>
    <p:sldId id="278" r:id="rId38"/>
    <p:sldId id="279" r:id="rId39"/>
  </p:sldIdLst>
  <p:sldSz cx="12192000" cy="6858000"/>
  <p:notesSz cx="6858000" cy="9144000"/>
  <p:embeddedFontLst>
    <p:embeddedFont>
      <p:font typeface="Cambria Math" panose="02040503050406030204" pitchFamily="18" charset="0"/>
      <p:regular r:id="rId41"/>
    </p:embeddedFont>
    <p:embeddedFont>
      <p:font typeface="Noto Sans Symbols" pitchFamily="2" charset="0"/>
      <p:regular r:id="rId42"/>
      <p:bold r:id="rId43"/>
    </p:embeddedFont>
    <p:embeddedFont>
      <p:font typeface="Play"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iPUonhpjohuXvRVQie1Yt6wWNZf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52FF"/>
    <a:srgbClr val="D7D14A"/>
    <a:srgbClr val="FFF756"/>
    <a:srgbClr val="FF4AFF"/>
    <a:srgbClr val="A3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p:restoredTop sz="70448"/>
  </p:normalViewPr>
  <p:slideViewPr>
    <p:cSldViewPr snapToGrid="0">
      <p:cViewPr varScale="1">
        <p:scale>
          <a:sx n="82" d="100"/>
          <a:sy n="82" d="100"/>
        </p:scale>
        <p:origin x="162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Good Morning…it is a pleasure to be here at the Neutron Physics &amp; Radiation Materials Conference in Yerevan…sponsored by the Applications division of AANL and the </a:t>
            </a:r>
          </a:p>
          <a:p>
            <a:pPr marL="0" lvl="0" indent="0" algn="l" rtl="0">
              <a:spcBef>
                <a:spcPts val="0"/>
              </a:spcBef>
              <a:spcAft>
                <a:spcPts val="0"/>
              </a:spcAft>
              <a:buNone/>
            </a:pPr>
            <a:r>
              <a:rPr lang="en-US" dirty="0"/>
              <a:t>Frank neutron laboratory…</a:t>
            </a:r>
          </a:p>
          <a:p>
            <a:pPr marL="0" lvl="0" indent="0" algn="l" rtl="0">
              <a:spcBef>
                <a:spcPts val="0"/>
              </a:spcBef>
              <a:spcAft>
                <a:spcPts val="0"/>
              </a:spcAft>
              <a:buNone/>
            </a:pPr>
            <a:r>
              <a:rPr lang="en-US" dirty="0"/>
              <a:t>I was impressed to hear about the possibilities at the </a:t>
            </a:r>
            <a:r>
              <a:rPr lang="en-US" b="1" dirty="0"/>
              <a:t>Frank neutron Laboratory</a:t>
            </a:r>
            <a:r>
              <a:rPr lang="en-US" dirty="0"/>
              <a:t>…My nuclear physics career has spanned the uses of neutrons from reactors to accelerators and </a:t>
            </a:r>
            <a:r>
              <a:rPr lang="en-US" dirty="0" err="1"/>
              <a:t>synchrotons</a:t>
            </a:r>
            <a:r>
              <a:rPr lang="en-US" dirty="0"/>
              <a:t>.</a:t>
            </a:r>
          </a:p>
          <a:p>
            <a:pPr marL="0" lvl="0" indent="0" algn="l" rtl="0">
              <a:spcBef>
                <a:spcPts val="0"/>
              </a:spcBef>
              <a:spcAft>
                <a:spcPts val="0"/>
              </a:spcAft>
              <a:buNone/>
            </a:pPr>
            <a:r>
              <a:rPr lang="en-US" dirty="0"/>
              <a:t>We have now created a neutron beam at the University of Notre Dame Nuclear Science Laboratory…for doing </a:t>
            </a:r>
            <a:r>
              <a:rPr lang="en-US" dirty="0" err="1"/>
              <a:t>n,n</a:t>
            </a:r>
            <a:r>
              <a:rPr lang="en-US" dirty="0"/>
              <a:t>’ reactions to measure nuclear lifetimes…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Today, My talk is about the creation of neutrons in the universe and the evolution of neutrons as tritium and other light nuclear storage for release later to explain some of the </a:t>
            </a:r>
          </a:p>
          <a:p>
            <a:pPr marL="0" lvl="0" indent="0" algn="l" rtl="0">
              <a:spcBef>
                <a:spcPts val="0"/>
              </a:spcBef>
              <a:spcAft>
                <a:spcPts val="0"/>
              </a:spcAft>
              <a:buNone/>
            </a:pPr>
            <a:r>
              <a:rPr lang="en-US" dirty="0"/>
              <a:t>Amazing elemental abundances in the Universe…I could call my </a:t>
            </a:r>
            <a:r>
              <a:rPr lang="en-US" dirty="0" err="1"/>
              <a:t>talk..the</a:t>
            </a:r>
            <a:r>
              <a:rPr lang="en-US" dirty="0"/>
              <a:t> creation of neutrons and the role they play in the cosmos.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Tritium is short lived…</a:t>
            </a:r>
            <a:r>
              <a:rPr lang="en-US" dirty="0"/>
              <a:t>and traditionally not considered to be significant in nucleosynthesis…and we think it can be significant…for solving some outstanding open questions in the cosmos…</a:t>
            </a:r>
          </a:p>
          <a:p>
            <a:pPr marL="0" lvl="0" indent="0" algn="l" rtl="0">
              <a:spcBef>
                <a:spcPts val="0"/>
              </a:spcBef>
              <a:spcAft>
                <a:spcPts val="0"/>
              </a:spcAft>
              <a:buNone/>
            </a:pPr>
            <a:r>
              <a:rPr lang="en-US" dirty="0"/>
              <a:t>Such as the observed lower abundances of Li…synthesis beyond the A=5 and 8 gaps…and in the re-assembly of isotopes in core collapse/star merger scenarios.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important short-lived scenarios</a:t>
            </a:r>
          </a:p>
          <a:p>
            <a:r>
              <a:rPr lang="en-US" dirty="0"/>
              <a:t>CNO in very old stars….</a:t>
            </a:r>
            <a:r>
              <a:rPr lang="en-US" b="1" dirty="0"/>
              <a:t>did BBN contribute to all that</a:t>
            </a:r>
            <a:r>
              <a:rPr lang="en-US" dirty="0"/>
              <a:t>? Specifically Tritium induced reactions providing an alternate path</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317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tritium ….as a way to jump over the gaps…to make CN….reduce the Li availability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246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Depletion of Li</a:t>
            </a:r>
          </a:p>
          <a:p>
            <a:pPr marL="0" lvl="0" indent="0" algn="l" rtl="0">
              <a:spcBef>
                <a:spcPts val="0"/>
              </a:spcBef>
              <a:spcAft>
                <a:spcPts val="0"/>
              </a:spcAft>
              <a:buClr>
                <a:schemeClr val="dk1"/>
              </a:buClr>
              <a:buSzPts val="1200"/>
              <a:buFont typeface="Arial"/>
              <a:buNone/>
            </a:pPr>
            <a:endParaRPr dirty="0"/>
          </a:p>
        </p:txBody>
      </p:sp>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Tritium would bridge the mass gaps at A=5 and A=8 and solve the Li problem</a:t>
            </a:r>
            <a:endParaRPr dirty="0"/>
          </a:p>
        </p:txBody>
      </p:sp>
      <p:sp>
        <p:nvSpPr>
          <p:cNvPr id="312" name="Google Shape;3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6A034-0C18-4AEA-AD19-7B3A313E23F4}" type="slidenum">
              <a:rPr lang="en-US" smtClean="0"/>
              <a:t>19</a:t>
            </a:fld>
            <a:endParaRPr lang="en-US"/>
          </a:p>
        </p:txBody>
      </p:sp>
    </p:spTree>
    <p:extLst>
      <p:ext uri="{BB962C8B-B14F-4D97-AF65-F5344CB8AC3E}">
        <p14:creationId xmlns:p14="http://schemas.microsoft.com/office/powerpoint/2010/main" val="2326292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calculated these reaction rates based on data from USA and USSR in the 1970’s but now we want to use a new approach…Plasma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3656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605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Experiments to measure….there are no tritium </a:t>
            </a:r>
            <a:r>
              <a:rPr lang="en-US" dirty="0" err="1"/>
              <a:t>faciltiies</a:t>
            </a:r>
            <a:r>
              <a:rPr lang="en-US" dirty="0"/>
              <a:t> available anymore….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2099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F8DB8D-A967-401E-A789-3EA8A094B3B5}" type="slidenum">
              <a:rPr lang="en-US" smtClean="0"/>
              <a:t>30</a:t>
            </a:fld>
            <a:endParaRPr lang="en-US"/>
          </a:p>
        </p:txBody>
      </p:sp>
    </p:spTree>
    <p:extLst>
      <p:ext uri="{BB962C8B-B14F-4D97-AF65-F5344CB8AC3E}">
        <p14:creationId xmlns:p14="http://schemas.microsoft.com/office/powerpoint/2010/main" val="41394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Expansion and cooling….</a:t>
            </a: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Teller realized that </a:t>
            </a:r>
            <a:r>
              <a:rPr lang="en-US" dirty="0" err="1"/>
              <a:t>d,t</a:t>
            </a:r>
            <a:r>
              <a:rPr lang="en-US" dirty="0"/>
              <a:t> is much stronger than </a:t>
            </a:r>
            <a:r>
              <a:rPr lang="en-US" dirty="0" err="1"/>
              <a:t>d,d</a:t>
            </a:r>
            <a:endParaRPr lang="en-US" dirty="0"/>
          </a:p>
          <a:p>
            <a:r>
              <a:rPr lang="en-US" dirty="0"/>
              <a:t>Kopinski…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469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15" name="Google Shape;41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Convective environments of core collapse supernovae</a:t>
            </a:r>
            <a:endParaRPr/>
          </a:p>
        </p:txBody>
      </p:sp>
      <p:sp>
        <p:nvSpPr>
          <p:cNvPr id="426" name="Google Shape;42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9842174B-87F6-44CE-904D-1BBE4226CACE}"/>
            </a:ext>
          </a:extLst>
        </p:cNvPr>
        <p:cNvGrpSpPr/>
        <p:nvPr/>
      </p:nvGrpSpPr>
      <p:grpSpPr>
        <a:xfrm>
          <a:off x="0" y="0"/>
          <a:ext cx="0" cy="0"/>
          <a:chOff x="0" y="0"/>
          <a:chExt cx="0" cy="0"/>
        </a:xfrm>
      </p:grpSpPr>
      <p:sp>
        <p:nvSpPr>
          <p:cNvPr id="168" name="Google Shape;168;p8:notes">
            <a:extLst>
              <a:ext uri="{FF2B5EF4-FFF2-40B4-BE49-F238E27FC236}">
                <a16:creationId xmlns:a16="http://schemas.microsoft.com/office/drawing/2014/main" id="{2D9AC004-8B63-1C94-CE66-6A6D950ED77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Tritium is a primordial isotope…has a half life of 12.323 yrs</a:t>
            </a:r>
            <a:r>
              <a:rPr lang="en-US" dirty="0"/>
              <a:t>…and generally not considered to have a significant role… in long lived stellar burning scenarios….</a:t>
            </a:r>
          </a:p>
          <a:p>
            <a:pPr marL="0" lvl="0" indent="0" algn="l" rtl="0">
              <a:spcBef>
                <a:spcPts val="0"/>
              </a:spcBef>
              <a:spcAft>
                <a:spcPts val="0"/>
              </a:spcAft>
              <a:buNone/>
            </a:pPr>
            <a:r>
              <a:rPr lang="en-US" dirty="0"/>
              <a:t>but there are some </a:t>
            </a:r>
            <a:r>
              <a:rPr lang="en-US" b="1" dirty="0"/>
              <a:t>short-lived nucleosynthesis </a:t>
            </a:r>
            <a:r>
              <a:rPr lang="en-US" dirty="0"/>
              <a:t>scenarios in which Tritium  formation and tritium induced reactions </a:t>
            </a:r>
            <a:r>
              <a:rPr lang="en-US" sz="2800" b="1" dirty="0"/>
              <a:t>can be critical</a:t>
            </a:r>
            <a:r>
              <a:rPr lang="en-US" dirty="0"/>
              <a:t>…although not yet explored</a:t>
            </a:r>
          </a:p>
          <a:p>
            <a:pPr marL="0" lvl="0" indent="0" algn="l" rtl="0">
              <a:spcBef>
                <a:spcPts val="0"/>
              </a:spcBef>
              <a:spcAft>
                <a:spcPts val="0"/>
              </a:spcAft>
              <a:buNone/>
            </a:pPr>
            <a:endParaRPr dirty="0"/>
          </a:p>
        </p:txBody>
      </p:sp>
      <p:sp>
        <p:nvSpPr>
          <p:cNvPr id="169" name="Google Shape;169;p8:notes">
            <a:extLst>
              <a:ext uri="{FF2B5EF4-FFF2-40B4-BE49-F238E27FC236}">
                <a16:creationId xmlns:a16="http://schemas.microsoft.com/office/drawing/2014/main" id="{3EB2BA2E-9740-4A41-DE49-73D5B1B705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19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drops and photon energy drops below the Q value….so…the photodisintegration is hindered….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279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Deuteron increases….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085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Font typeface="Calibri"/>
              <a:buNone/>
            </a:pPr>
            <a:r>
              <a:rPr lang="en-US" sz="1200" dirty="0">
                <a:solidFill>
                  <a:srgbClr val="000000"/>
                </a:solidFill>
                <a:latin typeface="Calibri"/>
                <a:ea typeface="Calibri"/>
                <a:cs typeface="Calibri"/>
                <a:sym typeface="Calibri"/>
              </a:rPr>
              <a:t>Approximately three minutes after the Big Bang, </a:t>
            </a:r>
            <a:endParaRPr dirty="0"/>
          </a:p>
          <a:p>
            <a:pPr marL="0" marR="0" lvl="0" indent="0" algn="l" rtl="0">
              <a:lnSpc>
                <a:spcPct val="100000"/>
              </a:lnSpc>
              <a:spcBef>
                <a:spcPts val="0"/>
              </a:spcBef>
              <a:spcAft>
                <a:spcPts val="0"/>
              </a:spcAft>
              <a:buClr>
                <a:srgbClr val="000000"/>
              </a:buClr>
              <a:buSzPts val="1200"/>
              <a:buFont typeface="Calibri"/>
              <a:buNone/>
            </a:pPr>
            <a:r>
              <a:rPr lang="en-US" sz="1200" dirty="0">
                <a:solidFill>
                  <a:srgbClr val="000000"/>
                </a:solidFill>
                <a:latin typeface="Calibri"/>
                <a:ea typeface="Calibri"/>
                <a:cs typeface="Calibri"/>
                <a:sym typeface="Calibri"/>
              </a:rPr>
              <a:t>the abundances of the primordial elements in the universe include protons, deuterons, </a:t>
            </a:r>
            <a:r>
              <a:rPr lang="en-US" sz="1200" baseline="30000" dirty="0">
                <a:solidFill>
                  <a:srgbClr val="000000"/>
                </a:solidFill>
                <a:latin typeface="Calibri"/>
                <a:ea typeface="Calibri"/>
                <a:cs typeface="Calibri"/>
                <a:sym typeface="Calibri"/>
              </a:rPr>
              <a:t>3</a:t>
            </a:r>
            <a:r>
              <a:rPr lang="en-US" sz="1200" dirty="0">
                <a:solidFill>
                  <a:srgbClr val="000000"/>
                </a:solidFill>
                <a:latin typeface="Calibri"/>
                <a:ea typeface="Calibri"/>
                <a:cs typeface="Calibri"/>
                <a:sym typeface="Calibri"/>
              </a:rPr>
              <a:t>He, </a:t>
            </a:r>
            <a:r>
              <a:rPr lang="en-US" sz="1200" baseline="30000" dirty="0">
                <a:solidFill>
                  <a:srgbClr val="000000"/>
                </a:solidFill>
                <a:latin typeface="Calibri"/>
                <a:ea typeface="Calibri"/>
                <a:cs typeface="Calibri"/>
                <a:sym typeface="Calibri"/>
              </a:rPr>
              <a:t>4</a:t>
            </a:r>
            <a:r>
              <a:rPr lang="en-US" sz="1200" dirty="0">
                <a:solidFill>
                  <a:srgbClr val="000000"/>
                </a:solidFill>
                <a:latin typeface="Calibri"/>
                <a:ea typeface="Calibri"/>
                <a:cs typeface="Calibri"/>
                <a:sym typeface="Calibri"/>
              </a:rPr>
              <a:t>He, and trace amounts of lithium and beryllium. </a:t>
            </a:r>
          </a:p>
          <a:p>
            <a:pPr marL="0" marR="0" lvl="0" indent="0" algn="l" rtl="0">
              <a:lnSpc>
                <a:spcPct val="100000"/>
              </a:lnSpc>
              <a:spcBef>
                <a:spcPts val="0"/>
              </a:spcBef>
              <a:spcAft>
                <a:spcPts val="0"/>
              </a:spcAft>
              <a:buClr>
                <a:srgbClr val="000000"/>
              </a:buClr>
              <a:buSzPts val="1200"/>
              <a:buFont typeface="Calibri"/>
              <a:buNone/>
            </a:pPr>
            <a:r>
              <a:rPr lang="en-US" sz="1200" dirty="0">
                <a:solidFill>
                  <a:srgbClr val="000000"/>
                </a:solidFill>
                <a:latin typeface="Calibri"/>
                <a:cs typeface="Calibri"/>
                <a:sym typeface="Calibri"/>
              </a:rPr>
              <a:t>Neutrons…needed….what we think is that neutrons play a role in the production and use of the primordial elements as well as the lighter…life elements, C, N, O</a:t>
            </a:r>
            <a:endParaRPr dirty="0"/>
          </a:p>
          <a:p>
            <a:pPr marL="0" lvl="0" indent="0" algn="l" rtl="0">
              <a:spcBef>
                <a:spcPts val="0"/>
              </a:spcBef>
              <a:spcAft>
                <a:spcPts val="0"/>
              </a:spcAft>
              <a:buNone/>
            </a:pPr>
            <a:r>
              <a:rPr lang="en-US" dirty="0"/>
              <a:t>What we are proposing is a role for neutrons in big bang nucleosynthesis</a:t>
            </a:r>
            <a:endParaRPr dirty="0"/>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Tritium formation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960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with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D727-BBEC-4D89-9603-6AC38F8028A4}"/>
              </a:ext>
            </a:extLst>
          </p:cNvPr>
          <p:cNvSpPr>
            <a:spLocks noGrp="1"/>
          </p:cNvSpPr>
          <p:nvPr>
            <p:ph type="title"/>
          </p:nvPr>
        </p:nvSpPr>
        <p:spPr>
          <a:xfrm>
            <a:off x="608172" y="746126"/>
            <a:ext cx="10975657" cy="396875"/>
          </a:xfrm>
        </p:spPr>
        <p:txBody>
          <a:bodyPr lIns="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BD78A64A-617C-4C8E-89AA-D14BB59F7AC9}"/>
              </a:ext>
            </a:extLst>
          </p:cNvPr>
          <p:cNvSpPr>
            <a:spLocks noGrp="1"/>
          </p:cNvSpPr>
          <p:nvPr>
            <p:ph idx="1"/>
          </p:nvPr>
        </p:nvSpPr>
        <p:spPr>
          <a:xfrm>
            <a:off x="608172" y="1676400"/>
            <a:ext cx="10975657" cy="3122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ighlight box">
            <a:extLst>
              <a:ext uri="{FF2B5EF4-FFF2-40B4-BE49-F238E27FC236}">
                <a16:creationId xmlns:a16="http://schemas.microsoft.com/office/drawing/2014/main" id="{BD5F905A-EE20-4CFD-A3C9-FBEA97DAB67A}"/>
              </a:ext>
              <a:ext uri="{C183D7F6-B498-43B3-948B-1728B52AA6E4}">
                <adec:decorative xmlns:adec="http://schemas.microsoft.com/office/drawing/2017/decorative" val="1"/>
              </a:ext>
            </a:extLst>
          </p:cNvPr>
          <p:cNvSpPr>
            <a:spLocks noGrp="1"/>
          </p:cNvSpPr>
          <p:nvPr>
            <p:ph type="body" sz="quarter" idx="13" hasCustomPrompt="1"/>
          </p:nvPr>
        </p:nvSpPr>
        <p:spPr>
          <a:xfrm>
            <a:off x="3504526" y="5358384"/>
            <a:ext cx="5182950" cy="356616"/>
          </a:xfrm>
          <a:solidFill>
            <a:schemeClr val="tx2"/>
          </a:solidFill>
          <a:ln>
            <a:solidFill>
              <a:schemeClr val="tx1"/>
            </a:solidFill>
          </a:ln>
        </p:spPr>
        <p:txBody>
          <a:bodyPr anchor="ctr"/>
          <a:lstStyle>
            <a:lvl1pPr marL="0" indent="0" algn="ctr">
              <a:buNone/>
              <a:defRPr>
                <a:solidFill>
                  <a:schemeClr val="bg1"/>
                </a:solidFill>
              </a:defRPr>
            </a:lvl1pPr>
            <a:lvl2pPr marL="466344" indent="0" algn="ctr">
              <a:buNone/>
              <a:defRPr>
                <a:solidFill>
                  <a:schemeClr val="bg1"/>
                </a:solidFill>
              </a:defRPr>
            </a:lvl2pPr>
            <a:lvl3pPr marL="969264"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Highlight text</a:t>
            </a:r>
          </a:p>
        </p:txBody>
      </p:sp>
      <p:sp>
        <p:nvSpPr>
          <p:cNvPr id="5" name="Footer Placeholder 4">
            <a:extLst>
              <a:ext uri="{FF2B5EF4-FFF2-40B4-BE49-F238E27FC236}">
                <a16:creationId xmlns:a16="http://schemas.microsoft.com/office/drawing/2014/main" id="{24BA133C-BD9B-40D2-BA16-9A49991CDFAA}"/>
              </a:ext>
            </a:extLst>
          </p:cNvPr>
          <p:cNvSpPr>
            <a:spLocks noGrp="1"/>
          </p:cNvSpPr>
          <p:nvPr>
            <p:ph type="ftr" sz="quarter" idx="11"/>
          </p:nvPr>
        </p:nvSpPr>
        <p:spPr/>
        <p:txBody>
          <a:bodyPr/>
          <a:lstStyle/>
          <a:p>
            <a:endParaRPr lang="en-US"/>
          </a:p>
        </p:txBody>
      </p:sp>
      <p:sp>
        <p:nvSpPr>
          <p:cNvPr id="4" name="Date Placeholder 3" hidden="1">
            <a:extLst>
              <a:ext uri="{FF2B5EF4-FFF2-40B4-BE49-F238E27FC236}">
                <a16:creationId xmlns:a16="http://schemas.microsoft.com/office/drawing/2014/main" id="{8521CF67-D734-4880-BB40-BBC4AD6E96C0}"/>
              </a:ext>
            </a:extLst>
          </p:cNvPr>
          <p:cNvSpPr>
            <a:spLocks noGrp="1"/>
          </p:cNvSpPr>
          <p:nvPr>
            <p:ph type="dt" sz="half" idx="10"/>
          </p:nvPr>
        </p:nvSpPr>
        <p:spPr>
          <a:xfrm>
            <a:off x="608172" y="6356351"/>
            <a:ext cx="2742327"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7CE6CA-E5D4-4B08-A545-36A5A1BAC425}"/>
              </a:ext>
            </a:extLst>
          </p:cNvPr>
          <p:cNvSpPr>
            <a:spLocks noGrp="1"/>
          </p:cNvSpPr>
          <p:nvPr>
            <p:ph type="sldNum" sz="quarter" idx="12"/>
          </p:nvPr>
        </p:nvSpPr>
        <p:spPr/>
        <p:txBody>
          <a:bodyPr/>
          <a:lstStyle/>
          <a:p>
            <a:fld id="{311BF8DE-5F73-4E32-AA25-673E9FFCAA65}" type="slidenum">
              <a:rPr lang="en-US" smtClean="0"/>
              <a:t>‹#›</a:t>
            </a:fld>
            <a:endParaRPr lang="en-US"/>
          </a:p>
        </p:txBody>
      </p:sp>
      <p:sp>
        <p:nvSpPr>
          <p:cNvPr id="9" name="Text Placeholder 8">
            <a:extLst>
              <a:ext uri="{FF2B5EF4-FFF2-40B4-BE49-F238E27FC236}">
                <a16:creationId xmlns:a16="http://schemas.microsoft.com/office/drawing/2014/main" id="{C01FCA1B-14A8-422A-B19E-C509D2B90A49}"/>
              </a:ext>
            </a:extLst>
          </p:cNvPr>
          <p:cNvSpPr>
            <a:spLocks noGrp="1"/>
          </p:cNvSpPr>
          <p:nvPr>
            <p:ph type="body" sz="quarter" idx="14" hasCustomPrompt="1"/>
          </p:nvPr>
        </p:nvSpPr>
        <p:spPr>
          <a:xfrm>
            <a:off x="621799" y="111411"/>
            <a:ext cx="1358329" cy="356616"/>
          </a:xfrm>
          <a:solidFill>
            <a:schemeClr val="tx2"/>
          </a:solidFill>
          <a:ln>
            <a:solidFill>
              <a:schemeClr val="tx1"/>
            </a:solidFill>
          </a:ln>
        </p:spPr>
        <p:txBody>
          <a:bodyPr anchor="ctr"/>
          <a:lstStyle>
            <a:lvl1pPr marL="0" indent="0" algn="ctr">
              <a:buNone/>
              <a:defRPr>
                <a:solidFill>
                  <a:schemeClr val="bg1"/>
                </a:solidFill>
              </a:defRPr>
            </a:lvl1pPr>
            <a:lvl2pPr marL="466344" indent="0" algn="ctr">
              <a:buNone/>
              <a:defRPr>
                <a:solidFill>
                  <a:schemeClr val="bg1"/>
                </a:solidFill>
              </a:defRPr>
            </a:lvl2pPr>
            <a:lvl3pPr marL="969264"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Heading</a:t>
            </a:r>
          </a:p>
        </p:txBody>
      </p:sp>
    </p:spTree>
    <p:extLst>
      <p:ext uri="{BB962C8B-B14F-4D97-AF65-F5344CB8AC3E}">
        <p14:creationId xmlns:p14="http://schemas.microsoft.com/office/powerpoint/2010/main" val="382746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6" name="Google Shape;4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4"/>
          <p:cNvSpPr>
            <a:spLocks noGrp="1"/>
          </p:cNvSpPr>
          <p:nvPr>
            <p:ph type="pic" idx="2"/>
          </p:nvPr>
        </p:nvSpPr>
        <p:spPr>
          <a:xfrm>
            <a:off x="5183188" y="987425"/>
            <a:ext cx="6172200" cy="4873625"/>
          </a:xfrm>
          <a:prstGeom prst="rect">
            <a:avLst/>
          </a:prstGeom>
          <a:noFill/>
          <a:ln>
            <a:noFill/>
          </a:ln>
        </p:spPr>
      </p:sp>
      <p:sp>
        <p:nvSpPr>
          <p:cNvPr id="68" name="Google Shape;68;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23.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le.rochester.edu/nsf-opal/" TargetMode="External"/><Relationship Id="rId2" Type="http://schemas.openxmlformats.org/officeDocument/2006/relationships/hyperlink" Target="https://www.nsf.gov/awardsearch/showAward?AWD_ID=2329970"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hyperlink" Target="https://nsf-opal.rochester.edu/letter-of-support" TargetMode="Externa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hyperlink" Target="https://linkedin.com/company/nsf-opal" TargetMode="Externa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6.gif"/><Relationship Id="rId4" Type="http://schemas.openxmlformats.org/officeDocument/2006/relationships/image" Target="../media/image55.gif"/></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lang="en-US"/>
          </a:p>
        </p:txBody>
      </p:sp>
      <p:sp>
        <p:nvSpPr>
          <p:cNvPr id="90" name="Google Shape;90;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en-US" dirty="0"/>
          </a:p>
        </p:txBody>
      </p:sp>
      <p:pic>
        <p:nvPicPr>
          <p:cNvPr id="91" name="Google Shape;91;p1" descr="The Big Bang Theory: How the Universe Began | Live Science"/>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92" name="Google Shape;92;p1"/>
          <p:cNvSpPr txBox="1"/>
          <p:nvPr/>
        </p:nvSpPr>
        <p:spPr>
          <a:xfrm>
            <a:off x="320030" y="1080278"/>
            <a:ext cx="9144000" cy="23876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C0E4F5"/>
              </a:buClr>
              <a:buSzPts val="6600"/>
              <a:buFont typeface="Calibri"/>
              <a:buNone/>
            </a:pPr>
            <a:r>
              <a:rPr lang="en-US" sz="6600" b="0" i="0" u="none" strike="noStrike" cap="none" spc="300" dirty="0">
                <a:solidFill>
                  <a:srgbClr val="C0E4F5"/>
                </a:solidFill>
                <a:latin typeface="Calibri" panose="020F0502020204030204" pitchFamily="34" charset="0"/>
                <a:ea typeface="Calibri"/>
                <a:cs typeface="Calibri" panose="020F0502020204030204" pitchFamily="34" charset="0"/>
                <a:sym typeface="Calibri"/>
              </a:rPr>
              <a:t>Tritium Burning: </a:t>
            </a:r>
          </a:p>
          <a:p>
            <a:pPr marL="0" marR="0" lvl="0" indent="0" rtl="0">
              <a:lnSpc>
                <a:spcPct val="90000"/>
              </a:lnSpc>
              <a:spcBef>
                <a:spcPts val="0"/>
              </a:spcBef>
              <a:spcAft>
                <a:spcPts val="0"/>
              </a:spcAft>
              <a:buClr>
                <a:srgbClr val="C0E4F5"/>
              </a:buClr>
              <a:buSzPts val="6600"/>
              <a:buFont typeface="Calibri"/>
              <a:buNone/>
            </a:pPr>
            <a:r>
              <a:rPr lang="en-US" sz="6600" b="0" i="0" u="none" strike="noStrike" cap="none" spc="300" dirty="0">
                <a:solidFill>
                  <a:srgbClr val="C0E4F5"/>
                </a:solidFill>
                <a:latin typeface="Calibri" panose="020F0502020204030204" pitchFamily="34" charset="0"/>
                <a:ea typeface="Calibri"/>
                <a:cs typeface="Calibri" panose="020F0502020204030204" pitchFamily="34" charset="0"/>
                <a:sym typeface="Calibri"/>
              </a:rPr>
              <a:t>Big Bang Nucleosynthesis </a:t>
            </a:r>
          </a:p>
          <a:p>
            <a:pPr marL="0" marR="0" lvl="0" indent="0" rtl="0">
              <a:lnSpc>
                <a:spcPct val="90000"/>
              </a:lnSpc>
              <a:spcBef>
                <a:spcPts val="0"/>
              </a:spcBef>
              <a:spcAft>
                <a:spcPts val="0"/>
              </a:spcAft>
              <a:buClr>
                <a:srgbClr val="C0E4F5"/>
              </a:buClr>
              <a:buSzPts val="6600"/>
              <a:buFont typeface="Calibri"/>
              <a:buNone/>
            </a:pPr>
            <a:br>
              <a:rPr lang="en-US" sz="5400" b="0" i="0" u="none" strike="noStrike" cap="none" spc="300" dirty="0">
                <a:solidFill>
                  <a:srgbClr val="C0E4F5"/>
                </a:solidFill>
                <a:latin typeface="Calibri" panose="020F0502020204030204" pitchFamily="34" charset="0"/>
                <a:ea typeface="Calibri"/>
                <a:cs typeface="Calibri" panose="020F0502020204030204" pitchFamily="34" charset="0"/>
                <a:sym typeface="Calibri"/>
              </a:rPr>
            </a:br>
            <a:endParaRPr sz="5400" spc="300" dirty="0">
              <a:latin typeface="Calibri" panose="020F0502020204030204" pitchFamily="34" charset="0"/>
              <a:cs typeface="Calibri" panose="020F0502020204030204" pitchFamily="34" charset="0"/>
            </a:endParaRPr>
          </a:p>
        </p:txBody>
      </p:sp>
      <p:sp>
        <p:nvSpPr>
          <p:cNvPr id="93" name="Google Shape;93;p1"/>
          <p:cNvSpPr txBox="1"/>
          <p:nvPr/>
        </p:nvSpPr>
        <p:spPr>
          <a:xfrm>
            <a:off x="5164535" y="346787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7EDFC"/>
              </a:buClr>
              <a:buSzPts val="3600"/>
              <a:buFont typeface="Arial"/>
              <a:buNone/>
            </a:pPr>
            <a:r>
              <a:rPr lang="en-US" sz="2800" b="0" i="0" u="none" strike="noStrike" cap="none" spc="300" dirty="0">
                <a:solidFill>
                  <a:srgbClr val="C7EDFC"/>
                </a:solidFill>
                <a:latin typeface="Calibri" panose="020F0502020204030204" pitchFamily="34" charset="0"/>
                <a:ea typeface="Calibri"/>
                <a:cs typeface="Calibri" panose="020F0502020204030204" pitchFamily="34" charset="0"/>
                <a:sym typeface="Calibri"/>
              </a:rPr>
              <a:t>Ani Aprahamian</a:t>
            </a:r>
            <a:endParaRPr sz="2800" spc="300" dirty="0">
              <a:latin typeface="Calibri" panose="020F0502020204030204" pitchFamily="34" charset="0"/>
              <a:cs typeface="Calibri" panose="020F0502020204030204" pitchFamily="34" charset="0"/>
            </a:endParaRPr>
          </a:p>
          <a:p>
            <a:pPr marL="0" marR="0" lvl="0" indent="0" algn="ctr" rtl="0">
              <a:lnSpc>
                <a:spcPct val="90000"/>
              </a:lnSpc>
              <a:spcBef>
                <a:spcPts val="1000"/>
              </a:spcBef>
              <a:spcAft>
                <a:spcPts val="0"/>
              </a:spcAft>
              <a:buClr>
                <a:srgbClr val="C7EDFC"/>
              </a:buClr>
              <a:buSzPts val="2800"/>
              <a:buFont typeface="Arial"/>
              <a:buNone/>
            </a:pPr>
            <a:r>
              <a:rPr lang="en-US" sz="2800" b="0" i="0" u="none" strike="noStrike" cap="none" spc="300" dirty="0">
                <a:solidFill>
                  <a:srgbClr val="C7EDFC"/>
                </a:solidFill>
                <a:latin typeface="Calibri" panose="020F0502020204030204" pitchFamily="34" charset="0"/>
                <a:cs typeface="Calibri" panose="020F0502020204030204" pitchFamily="34" charset="0"/>
                <a:sym typeface="Arial"/>
              </a:rPr>
              <a:t>University of Notre Dame</a:t>
            </a:r>
            <a:endParaRPr sz="2800" spc="300" dirty="0">
              <a:latin typeface="Calibri" panose="020F0502020204030204" pitchFamily="34" charset="0"/>
              <a:cs typeface="Calibri" panose="020F0502020204030204" pitchFamily="34" charset="0"/>
            </a:endParaRPr>
          </a:p>
          <a:p>
            <a:pPr marL="0" marR="0" lvl="0" indent="0" algn="ctr" rtl="0">
              <a:lnSpc>
                <a:spcPct val="90000"/>
              </a:lnSpc>
              <a:spcBef>
                <a:spcPts val="1000"/>
              </a:spcBef>
              <a:spcAft>
                <a:spcPts val="0"/>
              </a:spcAft>
              <a:buClr>
                <a:srgbClr val="C7EDFC"/>
              </a:buClr>
              <a:buSzPts val="2800"/>
              <a:buFont typeface="Arial"/>
              <a:buNone/>
            </a:pPr>
            <a:r>
              <a:rPr lang="en-US" sz="2800" b="0" i="0" u="none" strike="noStrike" cap="none" spc="300" dirty="0">
                <a:solidFill>
                  <a:srgbClr val="C7EDFC"/>
                </a:solidFill>
                <a:latin typeface="Calibri" panose="020F0502020204030204" pitchFamily="34" charset="0"/>
                <a:cs typeface="Calibri" panose="020F0502020204030204" pitchFamily="34" charset="0"/>
                <a:sym typeface="Arial"/>
              </a:rPr>
              <a:t>October 29, 2025</a:t>
            </a:r>
            <a:endParaRPr sz="2800" spc="300" dirty="0">
              <a:latin typeface="Calibri" panose="020F0502020204030204" pitchFamily="34" charset="0"/>
              <a:cs typeface="Calibri" panose="020F0502020204030204" pitchFamily="34" charset="0"/>
            </a:endParaRPr>
          </a:p>
        </p:txBody>
      </p:sp>
      <p:pic>
        <p:nvPicPr>
          <p:cNvPr id="94" name="Google Shape;94;p1" descr="Picture 3"/>
          <p:cNvPicPr preferRelativeResize="0"/>
          <p:nvPr/>
        </p:nvPicPr>
        <p:blipFill rotWithShape="1">
          <a:blip r:embed="rId4">
            <a:alphaModFix/>
          </a:blip>
          <a:srcRect/>
          <a:stretch/>
        </p:blipFill>
        <p:spPr>
          <a:xfrm>
            <a:off x="447423" y="5104885"/>
            <a:ext cx="1497491" cy="1368798"/>
          </a:xfrm>
          <a:prstGeom prst="rect">
            <a:avLst/>
          </a:prstGeom>
          <a:noFill/>
          <a:ln>
            <a:noFill/>
          </a:ln>
        </p:spPr>
      </p:pic>
      <p:pic>
        <p:nvPicPr>
          <p:cNvPr id="95" name="Google Shape;95;p1" descr="Picture 6"/>
          <p:cNvPicPr preferRelativeResize="0"/>
          <p:nvPr/>
        </p:nvPicPr>
        <p:blipFill rotWithShape="1">
          <a:blip r:embed="rId5">
            <a:alphaModFix/>
          </a:blip>
          <a:srcRect/>
          <a:stretch/>
        </p:blipFill>
        <p:spPr>
          <a:xfrm rot="-1357652">
            <a:off x="4243914" y="2763795"/>
            <a:ext cx="5281877" cy="2024114"/>
          </a:xfrm>
          <a:prstGeom prst="rect">
            <a:avLst/>
          </a:prstGeom>
          <a:noFill/>
          <a:ln>
            <a:noFill/>
          </a:ln>
        </p:spPr>
      </p:pic>
      <p:sp>
        <p:nvSpPr>
          <p:cNvPr id="2" name="TextBox 1">
            <a:extLst>
              <a:ext uri="{FF2B5EF4-FFF2-40B4-BE49-F238E27FC236}">
                <a16:creationId xmlns:a16="http://schemas.microsoft.com/office/drawing/2014/main" id="{1527A204-A52C-8FE8-DD76-A72873C0A082}"/>
              </a:ext>
            </a:extLst>
          </p:cNvPr>
          <p:cNvSpPr txBox="1"/>
          <p:nvPr/>
        </p:nvSpPr>
        <p:spPr>
          <a:xfrm>
            <a:off x="2708869" y="5565564"/>
            <a:ext cx="8351966" cy="1200329"/>
          </a:xfrm>
          <a:prstGeom prst="rect">
            <a:avLst/>
          </a:prstGeom>
          <a:noFill/>
        </p:spPr>
        <p:txBody>
          <a:bodyPr wrap="none" rtlCol="0">
            <a:spAutoFit/>
          </a:bodyPr>
          <a:lstStyle/>
          <a:p>
            <a:pPr algn="ctr"/>
            <a:r>
              <a:rPr lang="en-US" sz="2400" spc="300" dirty="0">
                <a:solidFill>
                  <a:srgbClr val="FFF756"/>
                </a:solidFill>
                <a:latin typeface="Calibri" panose="020F0502020204030204" pitchFamily="34" charset="0"/>
                <a:cs typeface="Calibri" panose="020F0502020204030204" pitchFamily="34" charset="0"/>
              </a:rPr>
              <a:t>Neutron Physics &amp; Radiation Materials Conference</a:t>
            </a:r>
          </a:p>
          <a:p>
            <a:pPr algn="ctr"/>
            <a:r>
              <a:rPr lang="en-US" sz="2400" spc="300" dirty="0">
                <a:solidFill>
                  <a:srgbClr val="FFF756"/>
                </a:solidFill>
                <a:latin typeface="Calibri" panose="020F0502020204030204" pitchFamily="34" charset="0"/>
                <a:cs typeface="Calibri" panose="020F0502020204030204" pitchFamily="34" charset="0"/>
              </a:rPr>
              <a:t>Yerevan, Armenia</a:t>
            </a:r>
          </a:p>
          <a:p>
            <a:pPr algn="ctr"/>
            <a:r>
              <a:rPr lang="en-US" sz="2400" spc="300" dirty="0">
                <a:solidFill>
                  <a:srgbClr val="FFF756"/>
                </a:solidFill>
                <a:latin typeface="Calibri" panose="020F0502020204030204" pitchFamily="34" charset="0"/>
                <a:cs typeface="Calibri" panose="020F0502020204030204" pitchFamily="34" charset="0"/>
              </a:rPr>
              <a:t>Oct. 27-30,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61B3-2E34-13E3-8850-411F460C41D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BBF2797-C431-0661-7272-3B04988E51BC}"/>
              </a:ext>
            </a:extLst>
          </p:cNvPr>
          <p:cNvGrpSpPr/>
          <p:nvPr/>
        </p:nvGrpSpPr>
        <p:grpSpPr>
          <a:xfrm>
            <a:off x="265516" y="566932"/>
            <a:ext cx="11492532" cy="3281437"/>
            <a:chOff x="-4521560" y="3853538"/>
            <a:chExt cx="10402813" cy="3023911"/>
          </a:xfrm>
        </p:grpSpPr>
        <p:sp>
          <p:nvSpPr>
            <p:cNvPr id="4" name="Rectangle 3">
              <a:extLst>
                <a:ext uri="{FF2B5EF4-FFF2-40B4-BE49-F238E27FC236}">
                  <a16:creationId xmlns:a16="http://schemas.microsoft.com/office/drawing/2014/main" id="{EFA82B17-EB8C-7EA4-A929-8A64AAB23BF1}"/>
                </a:ext>
              </a:extLst>
            </p:cNvPr>
            <p:cNvSpPr/>
            <p:nvPr/>
          </p:nvSpPr>
          <p:spPr>
            <a:xfrm>
              <a:off x="1821306" y="4131138"/>
              <a:ext cx="4059947" cy="2746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Related image">
              <a:extLst>
                <a:ext uri="{FF2B5EF4-FFF2-40B4-BE49-F238E27FC236}">
                  <a16:creationId xmlns:a16="http://schemas.microsoft.com/office/drawing/2014/main" id="{D76E1FD0-8485-2006-7AFA-C3D9A8B26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3" y="3853538"/>
              <a:ext cx="2753857" cy="2887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FA8517-175A-58A8-311C-55FF00A8330C}"/>
                </a:ext>
              </a:extLst>
            </p:cNvPr>
            <p:cNvSpPr txBox="1"/>
            <p:nvPr/>
          </p:nvSpPr>
          <p:spPr>
            <a:xfrm>
              <a:off x="-4521560" y="5013142"/>
              <a:ext cx="4864276" cy="1276301"/>
            </a:xfrm>
            <a:prstGeom prst="rect">
              <a:avLst/>
            </a:prstGeom>
            <a:noFill/>
          </p:spPr>
          <p:txBody>
            <a:bodyPr wrap="square" rtlCol="0">
              <a:spAutoFit/>
            </a:bodyPr>
            <a:lstStyle/>
            <a:p>
              <a:r>
                <a:rPr lang="en-US" sz="2800" dirty="0">
                  <a:solidFill>
                    <a:srgbClr val="1052FF"/>
                  </a:solidFill>
                  <a:latin typeface="Oriya MN" pitchFamily="2" charset="0"/>
                  <a:cs typeface="Oriya MN" pitchFamily="2" charset="0"/>
                </a:rPr>
                <a:t>Onset of nucleosynthesis with the freeze out of deuterium photo-dissociation </a:t>
              </a:r>
            </a:p>
          </p:txBody>
        </p:sp>
      </p:grpSp>
      <p:pic>
        <p:nvPicPr>
          <p:cNvPr id="3074" name="Picture 2" descr="1.: Standard Big-Bang nucleosynthesis of the most abundant primordial... |  Download Scientific Diagram">
            <a:extLst>
              <a:ext uri="{FF2B5EF4-FFF2-40B4-BE49-F238E27FC236}">
                <a16:creationId xmlns:a16="http://schemas.microsoft.com/office/drawing/2014/main" id="{264FF2D7-14BB-F7D2-FE77-1E6ABDD6E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812" y="3059075"/>
            <a:ext cx="4821848" cy="3483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22003F5-4C5D-0807-ED58-26C91437B72D}"/>
              </a:ext>
            </a:extLst>
          </p:cNvPr>
          <p:cNvPicPr>
            <a:picLocks noChangeAspect="1"/>
          </p:cNvPicPr>
          <p:nvPr/>
        </p:nvPicPr>
        <p:blipFill rotWithShape="1">
          <a:blip r:embed="rId5">
            <a:extLst>
              <a:ext uri="{28A0092B-C50C-407E-A947-70E740481C1C}">
                <a14:useLocalDpi xmlns:a14="http://schemas.microsoft.com/office/drawing/2010/main" val="0"/>
              </a:ext>
            </a:extLst>
          </a:blip>
          <a:srcRect r="49338"/>
          <a:stretch/>
        </p:blipFill>
        <p:spPr>
          <a:xfrm>
            <a:off x="391581" y="3723205"/>
            <a:ext cx="3335659" cy="2613583"/>
          </a:xfrm>
          <a:prstGeom prst="rect">
            <a:avLst/>
          </a:prstGeom>
        </p:spPr>
      </p:pic>
      <p:pic>
        <p:nvPicPr>
          <p:cNvPr id="14" name="Picture 13">
            <a:extLst>
              <a:ext uri="{FF2B5EF4-FFF2-40B4-BE49-F238E27FC236}">
                <a16:creationId xmlns:a16="http://schemas.microsoft.com/office/drawing/2014/main" id="{044CA5BA-A66F-8BCB-97B9-C78FE5C16CF9}"/>
              </a:ext>
            </a:extLst>
          </p:cNvPr>
          <p:cNvPicPr>
            <a:picLocks noChangeAspect="1"/>
          </p:cNvPicPr>
          <p:nvPr/>
        </p:nvPicPr>
        <p:blipFill rotWithShape="1">
          <a:blip r:embed="rId5">
            <a:extLst>
              <a:ext uri="{28A0092B-C50C-407E-A947-70E740481C1C}">
                <a14:useLocalDpi xmlns:a14="http://schemas.microsoft.com/office/drawing/2010/main" val="0"/>
              </a:ext>
            </a:extLst>
          </a:blip>
          <a:srcRect l="50677"/>
          <a:stretch/>
        </p:blipFill>
        <p:spPr>
          <a:xfrm>
            <a:off x="3727240" y="3711421"/>
            <a:ext cx="3284987" cy="2643731"/>
          </a:xfrm>
          <a:prstGeom prst="rect">
            <a:avLst/>
          </a:prstGeom>
        </p:spPr>
      </p:pic>
      <p:sp>
        <p:nvSpPr>
          <p:cNvPr id="2" name="Title 1">
            <a:extLst>
              <a:ext uri="{FF2B5EF4-FFF2-40B4-BE49-F238E27FC236}">
                <a16:creationId xmlns:a16="http://schemas.microsoft.com/office/drawing/2014/main" id="{D361DD35-D762-A694-6914-FA9384F9D361}"/>
              </a:ext>
            </a:extLst>
          </p:cNvPr>
          <p:cNvSpPr>
            <a:spLocks noGrp="1"/>
          </p:cNvSpPr>
          <p:nvPr>
            <p:ph type="title"/>
          </p:nvPr>
        </p:nvSpPr>
        <p:spPr>
          <a:xfrm>
            <a:off x="0" y="164184"/>
            <a:ext cx="9200535" cy="1325563"/>
          </a:xfrm>
        </p:spPr>
        <p:txBody>
          <a:bodyPr>
            <a:normAutofit/>
          </a:bodyPr>
          <a:lstStyle/>
          <a:p>
            <a:r>
              <a:rPr lang="en-US" sz="3600" dirty="0">
                <a:solidFill>
                  <a:srgbClr val="FF0000"/>
                </a:solidFill>
                <a:latin typeface="Oriya MN" pitchFamily="2" charset="0"/>
                <a:cs typeface="Oriya MN" pitchFamily="2" charset="0"/>
              </a:rPr>
              <a:t>reactions after deuterium formation</a:t>
            </a:r>
          </a:p>
        </p:txBody>
      </p:sp>
      <p:sp>
        <p:nvSpPr>
          <p:cNvPr id="7" name="TextBox 6">
            <a:extLst>
              <a:ext uri="{FF2B5EF4-FFF2-40B4-BE49-F238E27FC236}">
                <a16:creationId xmlns:a16="http://schemas.microsoft.com/office/drawing/2014/main" id="{A7F39B00-1071-0CC1-D2E4-E5BF861145A2}"/>
              </a:ext>
            </a:extLst>
          </p:cNvPr>
          <p:cNvSpPr txBox="1"/>
          <p:nvPr/>
        </p:nvSpPr>
        <p:spPr>
          <a:xfrm>
            <a:off x="9444391" y="2860955"/>
            <a:ext cx="870751" cy="307777"/>
          </a:xfrm>
          <a:prstGeom prst="rect">
            <a:avLst/>
          </a:prstGeom>
          <a:noFill/>
        </p:spPr>
        <p:txBody>
          <a:bodyPr wrap="none" rtlCol="0">
            <a:spAutoFit/>
          </a:bodyPr>
          <a:lstStyle/>
          <a:p>
            <a:r>
              <a:rPr lang="en-US" dirty="0">
                <a:solidFill>
                  <a:srgbClr val="FF0000"/>
                </a:solidFill>
              </a:rPr>
              <a:t>Time (s)</a:t>
            </a:r>
          </a:p>
        </p:txBody>
      </p:sp>
    </p:spTree>
    <p:extLst>
      <p:ext uri="{BB962C8B-B14F-4D97-AF65-F5344CB8AC3E}">
        <p14:creationId xmlns:p14="http://schemas.microsoft.com/office/powerpoint/2010/main" val="3735665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8FE7-95FD-4CD2-7552-B63551A8B06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C0C6AE-05BF-B646-FB9B-18F63282A6B9}"/>
                  </a:ext>
                </a:extLst>
              </p:cNvPr>
              <p:cNvSpPr txBox="1"/>
              <p:nvPr/>
            </p:nvSpPr>
            <p:spPr>
              <a:xfrm>
                <a:off x="1141879" y="2585884"/>
                <a:ext cx="8787345" cy="4197476"/>
              </a:xfrm>
              <a:prstGeom prst="rect">
                <a:avLst/>
              </a:prstGeom>
              <a:noFill/>
            </p:spPr>
            <p:txBody>
              <a:bodyPr wrap="square" lIns="0" tIns="0" rIns="0" bIns="0" rtlCol="0">
                <a:spAutoFit/>
              </a:bodyPr>
              <a:lstStyle/>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𝑑𝐷</m:t>
                        </m:r>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𝑛𝑝</m:t>
                        </m:r>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𝛾</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𝛾</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𝑑𝑝</m:t>
                        </m:r>
                      </m:e>
                    </m:d>
                    <m:r>
                      <a:rPr lang="en-US">
                        <a:latin typeface="Cambria Math" panose="02040503050406030204" pitchFamily="18" charset="0"/>
                        <a:ea typeface="Cambria Math" panose="02040503050406030204" pitchFamily="18" charset="0"/>
                      </a:rPr>
                      <m:t>−</m:t>
                    </m:r>
                    <m:r>
                      <m:rPr>
                        <m:sty m:val="p"/>
                      </m:rPr>
                      <a:rPr lang="en-US">
                        <a:solidFill>
                          <a:srgbClr val="FF0000"/>
                        </a:solidFill>
                        <a:latin typeface="Cambria Math" panose="02040503050406030204" pitchFamily="18" charset="0"/>
                        <a:ea typeface="Cambria Math" panose="02040503050406030204" pitchFamily="18" charset="0"/>
                      </a:rPr>
                      <m:t>D</m:t>
                    </m:r>
                    <m:r>
                      <a:rPr lang="en-US" i="1">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ea typeface="Cambria Math" panose="02040503050406030204" pitchFamily="18" charset="0"/>
                  </a:rPr>
                  <a:t> </a:t>
                </a:r>
                <a14:m>
                  <m:oMath xmlns:m="http://schemas.openxmlformats.org/officeDocument/2006/math">
                    <m:sPre>
                      <m:sPrePr>
                        <m:ctrlPr>
                          <a:rPr lang="en-US" i="1">
                            <a:solidFill>
                              <a:srgbClr val="FF0000"/>
                            </a:solidFill>
                            <a:latin typeface="Cambria Math" panose="02040503050406030204" pitchFamily="18" charset="0"/>
                            <a:ea typeface="Cambria Math" panose="02040503050406030204" pitchFamily="18" charset="0"/>
                          </a:rPr>
                        </m:ctrlPr>
                      </m:sPrePr>
                      <m:sub/>
                      <m:sup>
                        <m:r>
                          <a:rPr lang="en-US" i="1">
                            <a:solidFill>
                              <a:srgbClr val="FF0000"/>
                            </a:solidFill>
                            <a:latin typeface="Cambria Math" panose="02040503050406030204" pitchFamily="18" charset="0"/>
                            <a:ea typeface="Cambria Math" panose="02040503050406030204" pitchFamily="18" charset="0"/>
                          </a:rPr>
                          <m:t>4</m:t>
                        </m:r>
                      </m:sup>
                      <m:e>
                        <m:r>
                          <a:rPr lang="en-US" i="1">
                            <a:solidFill>
                              <a:srgbClr val="FF0000"/>
                            </a:solidFill>
                            <a:latin typeface="Cambria Math" panose="02040503050406030204" pitchFamily="18" charset="0"/>
                            <a:ea typeface="Cambria Math" panose="02040503050406030204" pitchFamily="18" charset="0"/>
                          </a:rPr>
                          <m:t>𝐻𝑒</m:t>
                        </m:r>
                        <m:d>
                          <m:dPr>
                            <m:begChr m:val="⟨"/>
                            <m:endChr m:val="⟩"/>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𝛼𝛾</m:t>
                            </m:r>
                          </m:e>
                        </m:d>
                      </m:e>
                    </m:sPre>
                  </m:oMath>
                </a14:m>
                <a:endParaRPr lang="en-US" i="1" dirty="0">
                  <a:solidFill>
                    <a:srgbClr val="FF0000"/>
                  </a:solidFill>
                  <a:latin typeface="Cambria Math" panose="02040503050406030204" pitchFamily="18" charset="0"/>
                  <a:ea typeface="Cambria Math" panose="02040503050406030204" pitchFamily="18" charset="0"/>
                </a:endParaRPr>
              </a:p>
              <a:p>
                <a:endParaRPr lang="en-US" i="1" dirty="0">
                  <a:solidFill>
                    <a:srgbClr val="FF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𝑑𝑇</m:t>
                          </m:r>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𝑑𝑛</m:t>
                          </m:r>
                        </m:e>
                      </m:d>
                      <m:r>
                        <a:rPr lang="en-US">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𝑛𝑝</m:t>
                              </m:r>
                            </m:e>
                          </m:d>
                        </m:e>
                      </m:sPre>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e>
                      </m:sPre>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𝑇</m:t>
                      </m:r>
                      <m:r>
                        <a:rPr lang="en-US" i="1">
                          <a:solidFill>
                            <a:srgbClr val="FF0000"/>
                          </a:solidFill>
                          <a:latin typeface="Cambria Math" panose="02040503050406030204" pitchFamily="18" charset="0"/>
                          <a:ea typeface="Cambria Math" panose="02040503050406030204" pitchFamily="18" charset="0"/>
                        </a:rPr>
                        <m:t>∙</m:t>
                      </m:r>
                      <m:sPre>
                        <m:sPrePr>
                          <m:ctrlPr>
                            <a:rPr lang="en-US" i="1">
                              <a:solidFill>
                                <a:srgbClr val="FF0000"/>
                              </a:solidFill>
                              <a:latin typeface="Cambria Math" panose="02040503050406030204" pitchFamily="18" charset="0"/>
                              <a:ea typeface="Cambria Math" panose="02040503050406030204" pitchFamily="18" charset="0"/>
                            </a:rPr>
                          </m:ctrlPr>
                        </m:sPrePr>
                        <m:sub/>
                        <m:sup>
                          <m:r>
                            <a:rPr lang="en-US" i="1">
                              <a:solidFill>
                                <a:srgbClr val="FF0000"/>
                              </a:solidFill>
                              <a:latin typeface="Cambria Math" panose="02040503050406030204" pitchFamily="18" charset="0"/>
                              <a:ea typeface="Cambria Math" panose="02040503050406030204" pitchFamily="18" charset="0"/>
                            </a:rPr>
                            <m:t>7</m:t>
                          </m:r>
                        </m:sup>
                        <m:e>
                          <m:r>
                            <a:rPr lang="en-US" i="1">
                              <a:solidFill>
                                <a:srgbClr val="FF0000"/>
                              </a:solidFill>
                              <a:latin typeface="Cambria Math" panose="02040503050406030204" pitchFamily="18" charset="0"/>
                              <a:ea typeface="Cambria Math" panose="02040503050406030204" pitchFamily="18" charset="0"/>
                            </a:rPr>
                            <m:t>𝐿𝑖</m:t>
                          </m:r>
                          <m:d>
                            <m:dPr>
                              <m:begChr m:val="⟨"/>
                              <m:endChr m:val="⟩"/>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𝑡</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𝑛</m:t>
                              </m:r>
                            </m:e>
                          </m:d>
                        </m:e>
                      </m:sPre>
                    </m:oMath>
                  </m:oMathPara>
                </a14:m>
                <a:endParaRPr lang="en-US" dirty="0">
                  <a:latin typeface="Cambria Math" panose="02040503050406030204" pitchFamily="18" charset="0"/>
                  <a:ea typeface="Cambria Math" panose="02040503050406030204" pitchFamily="18" charset="0"/>
                </a:endParaRPr>
              </a:p>
              <a:p>
                <a:endParaRPr lang="en-US" i="1" dirty="0">
                  <a:latin typeface="Cambria Math" panose="02040503050406030204" pitchFamily="18" charset="0"/>
                  <a:ea typeface="Cambria Math" panose="02040503050406030204" pitchFamily="18" charset="0"/>
                </a:endParaRPr>
              </a:p>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e>
                        </m:sPre>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oMath>
                </a14:m>
                <a:r>
                  <a:rPr lang="en-US"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𝛾</m:t>
                        </m:r>
                      </m:e>
                    </m:d>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𝑑𝑝</m:t>
                        </m:r>
                      </m:e>
                    </m:d>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e>
                        </m:sPre>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𝑛𝑝</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𝛽</m:t>
                            </m:r>
                          </m:sub>
                        </m:sSub>
                      </m:e>
                    </m:sPre>
                  </m:oMath>
                </a14:m>
                <a:endParaRPr lang="en-US" dirty="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e>
                        </m:sPre>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𝑑𝑝</m:t>
                        </m:r>
                      </m:e>
                    </m:d>
                  </m:oMath>
                </a14:m>
                <a:r>
                  <a:rPr lang="en-US" dirty="0">
                    <a:latin typeface="Cambria Math" panose="02040503050406030204" pitchFamily="18" charset="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𝑑𝑛</m:t>
                        </m:r>
                      </m:e>
                    </m:d>
                  </m:oMath>
                </a14:m>
                <a:r>
                  <a:rPr lang="en-US" dirty="0">
                    <a:latin typeface="Cambria Math" panose="02040503050406030204" pitchFamily="18" charset="0"/>
                    <a:ea typeface="Cambria Math" panose="02040503050406030204" pitchFamily="18" charset="0"/>
                  </a:rPr>
                  <a:t>+</a:t>
                </a:r>
                <a:r>
                  <a:rPr lang="en-US"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𝐻</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𝐿𝑖</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𝛼</m:t>
                            </m:r>
                          </m:e>
                        </m:d>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e>
                    </m:sPre>
                  </m:oMath>
                </a14:m>
                <a:endParaRPr lang="en-US" dirty="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𝐵𝑒</m:t>
                            </m:r>
                          </m:e>
                        </m:sPre>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3</m:t>
                        </m:r>
                      </m:sup>
                      <m:e>
                        <m:r>
                          <a:rPr lang="en-US" i="1">
                            <a:latin typeface="Cambria Math" panose="02040503050406030204" pitchFamily="18" charset="0"/>
                            <a:ea typeface="Cambria Math" panose="02040503050406030204" pitchFamily="18" charset="0"/>
                          </a:rPr>
                          <m:t>𝐻𝑒</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e>
                        </m:sPre>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𝐵𝑒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r>
                          <a:rPr lang="en-US" i="1">
                            <a:latin typeface="Cambria Math" panose="02040503050406030204" pitchFamily="18" charset="0"/>
                            <a:ea typeface="Cambria Math" panose="02040503050406030204" pitchFamily="18" charset="0"/>
                          </a:rPr>
                          <m:t>−</m:t>
                        </m:r>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𝐵𝑒</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𝑒</m:t>
                            </m:r>
                          </m:sub>
                        </m:sSub>
                      </m:e>
                    </m:sPre>
                  </m:oMath>
                </a14:m>
                <a:endParaRPr lang="en-US" dirty="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𝐿𝑖</m:t>
                            </m:r>
                          </m:e>
                        </m:sPre>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𝐵𝑒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r>
                          <a:rPr lang="en-US" i="1">
                            <a:latin typeface="Cambria Math" panose="02040503050406030204" pitchFamily="18" charset="0"/>
                            <a:ea typeface="Cambria Math" panose="02040503050406030204" pitchFamily="18" charset="0"/>
                          </a:rPr>
                          <m:t>+</m:t>
                        </m:r>
                      </m:e>
                    </m:sPre>
                  </m:oMath>
                </a14:m>
                <a:r>
                  <a:rPr lang="en-US" dirty="0">
                    <a:latin typeface="Cambria Math" panose="02040503050406030204" pitchFamily="18" charset="0"/>
                    <a:ea typeface="Cambria Math" panose="02040503050406030204" pitchFamily="18" charset="0"/>
                  </a:rPr>
                  <a:t> </a:t>
                </a:r>
                <a14:m>
                  <m:oMath xmlns:m="http://schemas.openxmlformats.org/officeDocument/2006/math">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𝐵𝑒</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𝑒</m:t>
                            </m:r>
                          </m:sub>
                        </m:sSub>
                      </m:e>
                    </m:sPre>
                    <m:r>
                      <a:rPr lang="en-US">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4</m:t>
                        </m:r>
                      </m:sup>
                      <m:e>
                        <m:r>
                          <a:rPr lang="en-US" i="1">
                            <a:latin typeface="Cambria Math" panose="02040503050406030204" pitchFamily="18" charset="0"/>
                            <a:ea typeface="Cambria Math" panose="02040503050406030204" pitchFamily="18" charset="0"/>
                          </a:rPr>
                          <m:t>𝐻𝑒</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𝛼𝛾</m:t>
                            </m:r>
                          </m:e>
                        </m:d>
                      </m:e>
                    </m:sPr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𝐻</m:t>
                    </m:r>
                    <m:r>
                      <a:rPr lang="en-US" i="1">
                        <a:latin typeface="Cambria Math" panose="02040503050406030204" pitchFamily="18" charset="0"/>
                        <a:ea typeface="Cambria Math" panose="02040503050406030204" pitchFamily="18" charset="0"/>
                      </a:rPr>
                      <m:t>∙</m:t>
                    </m:r>
                    <m:sPre>
                      <m:sPrePr>
                        <m:ctrlPr>
                          <a:rPr lang="en-US" i="1">
                            <a:latin typeface="Cambria Math" panose="02040503050406030204" pitchFamily="18" charset="0"/>
                            <a:ea typeface="Cambria Math" panose="02040503050406030204" pitchFamily="18" charset="0"/>
                          </a:rPr>
                        </m:ctrlPr>
                      </m:sPrePr>
                      <m:sub/>
                      <m:sup>
                        <m:r>
                          <a:rPr lang="en-US" i="1">
                            <a:latin typeface="Cambria Math" panose="02040503050406030204" pitchFamily="18" charset="0"/>
                            <a:ea typeface="Cambria Math" panose="02040503050406030204" pitchFamily="18" charset="0"/>
                          </a:rPr>
                          <m:t>7</m:t>
                        </m:r>
                      </m:sup>
                      <m:e>
                        <m:r>
                          <a:rPr lang="en-US" i="1">
                            <a:latin typeface="Cambria Math" panose="02040503050406030204" pitchFamily="18" charset="0"/>
                            <a:ea typeface="Cambria Math" panose="02040503050406030204" pitchFamily="18" charset="0"/>
                          </a:rPr>
                          <m:t>𝐿𝑖</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𝛼</m:t>
                            </m:r>
                          </m:e>
                        </m:d>
                      </m:e>
                    </m:sPre>
                    <m:r>
                      <a:rPr lang="en-US" i="1">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𝑇</m:t>
                    </m:r>
                    <m:r>
                      <a:rPr lang="en-US" i="1">
                        <a:solidFill>
                          <a:srgbClr val="FF0000"/>
                        </a:solidFill>
                        <a:latin typeface="Cambria Math" panose="02040503050406030204" pitchFamily="18" charset="0"/>
                        <a:ea typeface="Cambria Math" panose="02040503050406030204" pitchFamily="18" charset="0"/>
                      </a:rPr>
                      <m:t>∙</m:t>
                    </m:r>
                    <m:sPre>
                      <m:sPrePr>
                        <m:ctrlPr>
                          <a:rPr lang="en-US" i="1">
                            <a:solidFill>
                              <a:srgbClr val="FF0000"/>
                            </a:solidFill>
                            <a:latin typeface="Cambria Math" panose="02040503050406030204" pitchFamily="18" charset="0"/>
                            <a:ea typeface="Cambria Math" panose="02040503050406030204" pitchFamily="18" charset="0"/>
                          </a:rPr>
                        </m:ctrlPr>
                      </m:sPrePr>
                      <m:sub/>
                      <m:sup>
                        <m:r>
                          <a:rPr lang="en-US" i="1">
                            <a:solidFill>
                              <a:srgbClr val="FF0000"/>
                            </a:solidFill>
                            <a:latin typeface="Cambria Math" panose="02040503050406030204" pitchFamily="18" charset="0"/>
                            <a:ea typeface="Cambria Math" panose="02040503050406030204" pitchFamily="18" charset="0"/>
                          </a:rPr>
                          <m:t>7</m:t>
                        </m:r>
                      </m:sup>
                      <m:e>
                        <m:r>
                          <a:rPr lang="en-US" i="1">
                            <a:solidFill>
                              <a:srgbClr val="FF0000"/>
                            </a:solidFill>
                            <a:latin typeface="Cambria Math" panose="02040503050406030204" pitchFamily="18" charset="0"/>
                            <a:ea typeface="Cambria Math" panose="02040503050406030204" pitchFamily="18" charset="0"/>
                          </a:rPr>
                          <m:t>𝐿𝑖</m:t>
                        </m:r>
                        <m:d>
                          <m:dPr>
                            <m:begChr m:val="⟨"/>
                            <m:endChr m:val="⟩"/>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𝑡</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𝑛</m:t>
                            </m:r>
                          </m:e>
                        </m:d>
                      </m:e>
                    </m:sPre>
                  </m:oMath>
                </a14:m>
                <a:endParaRPr lang="en-US" dirty="0">
                  <a:latin typeface="Cambria Math" panose="02040503050406030204" pitchFamily="18" charset="0"/>
                  <a:ea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BCFFA85D-C46A-48B7-8E87-007B9B2FF531}"/>
                  </a:ext>
                </a:extLst>
              </p:cNvPr>
              <p:cNvSpPr txBox="1">
                <a:spLocks noRot="1" noChangeAspect="1" noMove="1" noResize="1" noEditPoints="1" noAdjustHandles="1" noChangeArrowheads="1" noChangeShapeType="1" noTextEdit="1"/>
              </p:cNvSpPr>
              <p:nvPr/>
            </p:nvSpPr>
            <p:spPr>
              <a:xfrm>
                <a:off x="1141879" y="2585884"/>
                <a:ext cx="8787345" cy="4197476"/>
              </a:xfrm>
              <a:prstGeom prst="rect">
                <a:avLst/>
              </a:prstGeom>
              <a:blipFill>
                <a:blip r:embed="rId2"/>
                <a:stretch>
                  <a:fillRect l="-624"/>
                </a:stretch>
              </a:blipFill>
            </p:spPr>
            <p:txBody>
              <a:bodyPr/>
              <a:lstStyle/>
              <a:p>
                <a:r>
                  <a:rPr lang="en-US">
                    <a:noFill/>
                  </a:rPr>
                  <a:t> </a:t>
                </a:r>
              </a:p>
            </p:txBody>
          </p:sp>
        </mc:Fallback>
      </mc:AlternateContent>
      <p:pic>
        <p:nvPicPr>
          <p:cNvPr id="4" name="Picture 2" descr="Related image">
            <a:extLst>
              <a:ext uri="{FF2B5EF4-FFF2-40B4-BE49-F238E27FC236}">
                <a16:creationId xmlns:a16="http://schemas.microsoft.com/office/drawing/2014/main" id="{FDC80A5A-4000-E491-CEAC-AB6F3E342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658" y="537681"/>
            <a:ext cx="2742513" cy="2674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3BB7FC-F4AB-6102-67B0-CCABCBF7C2DC}"/>
              </a:ext>
            </a:extLst>
          </p:cNvPr>
          <p:cNvSpPr txBox="1"/>
          <p:nvPr/>
        </p:nvSpPr>
        <p:spPr>
          <a:xfrm>
            <a:off x="287829" y="1303554"/>
            <a:ext cx="8429451" cy="707886"/>
          </a:xfrm>
          <a:prstGeom prst="rect">
            <a:avLst/>
          </a:prstGeom>
          <a:noFill/>
        </p:spPr>
        <p:txBody>
          <a:bodyPr wrap="square" rtlCol="0">
            <a:spAutoFit/>
          </a:bodyPr>
          <a:lstStyle/>
          <a:p>
            <a:r>
              <a:rPr lang="en-US" sz="2000" dirty="0">
                <a:solidFill>
                  <a:srgbClr val="C00000"/>
                </a:solidFill>
                <a:latin typeface="Oriya MN" pitchFamily="2" charset="0"/>
                <a:cs typeface="Oriya MN" pitchFamily="2" charset="0"/>
              </a:rPr>
              <a:t>Set of differential equations deriving the change in abundance with time as a function of time dependent reaction rates!</a:t>
            </a:r>
          </a:p>
        </p:txBody>
      </p:sp>
      <p:sp>
        <p:nvSpPr>
          <p:cNvPr id="2" name="Title 1">
            <a:extLst>
              <a:ext uri="{FF2B5EF4-FFF2-40B4-BE49-F238E27FC236}">
                <a16:creationId xmlns:a16="http://schemas.microsoft.com/office/drawing/2014/main" id="{647B78F4-C36F-8F2A-EB16-81CB5514CB3E}"/>
              </a:ext>
            </a:extLst>
          </p:cNvPr>
          <p:cNvSpPr>
            <a:spLocks noGrp="1"/>
          </p:cNvSpPr>
          <p:nvPr>
            <p:ph type="title"/>
          </p:nvPr>
        </p:nvSpPr>
        <p:spPr>
          <a:xfrm>
            <a:off x="144023" y="111433"/>
            <a:ext cx="10447777" cy="1325563"/>
          </a:xfrm>
        </p:spPr>
        <p:txBody>
          <a:bodyPr>
            <a:normAutofit/>
          </a:bodyPr>
          <a:lstStyle/>
          <a:p>
            <a:r>
              <a:rPr lang="en-US" sz="3600" dirty="0">
                <a:solidFill>
                  <a:srgbClr val="1052FF"/>
                </a:solidFill>
                <a:latin typeface="Oriya MN" pitchFamily="2" charset="0"/>
                <a:cs typeface="Oriya MN" pitchFamily="2" charset="0"/>
              </a:rPr>
              <a:t>Reaction network for simulating the synthesis </a:t>
            </a:r>
          </a:p>
        </p:txBody>
      </p:sp>
      <p:sp>
        <p:nvSpPr>
          <p:cNvPr id="6" name="TextBox 5">
            <a:extLst>
              <a:ext uri="{FF2B5EF4-FFF2-40B4-BE49-F238E27FC236}">
                <a16:creationId xmlns:a16="http://schemas.microsoft.com/office/drawing/2014/main" id="{E5BB00D0-77EF-0DF0-4748-E985D4A84BD2}"/>
              </a:ext>
            </a:extLst>
          </p:cNvPr>
          <p:cNvSpPr txBox="1"/>
          <p:nvPr/>
        </p:nvSpPr>
        <p:spPr>
          <a:xfrm>
            <a:off x="9161658" y="5821680"/>
            <a:ext cx="2369559" cy="707886"/>
          </a:xfrm>
          <a:prstGeom prst="rect">
            <a:avLst/>
          </a:prstGeom>
          <a:noFill/>
        </p:spPr>
        <p:txBody>
          <a:bodyPr wrap="none" rtlCol="0">
            <a:spAutoFit/>
          </a:bodyPr>
          <a:lstStyle/>
          <a:p>
            <a:r>
              <a:rPr lang="en-US" sz="4000" dirty="0">
                <a:solidFill>
                  <a:srgbClr val="C00000"/>
                </a:solidFill>
                <a:latin typeface="Oriya MN" pitchFamily="2" charset="0"/>
                <a:cs typeface="Oriya MN" pitchFamily="2" charset="0"/>
              </a:rPr>
              <a:t>Tritium ?</a:t>
            </a:r>
          </a:p>
        </p:txBody>
      </p:sp>
    </p:spTree>
    <p:extLst>
      <p:ext uri="{BB962C8B-B14F-4D97-AF65-F5344CB8AC3E}">
        <p14:creationId xmlns:p14="http://schemas.microsoft.com/office/powerpoint/2010/main" val="428318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642E2-E35F-4FC2-8CAF-B7CC7625892A}"/>
              </a:ext>
            </a:extLst>
          </p:cNvPr>
          <p:cNvSpPr txBox="1"/>
          <p:nvPr/>
        </p:nvSpPr>
        <p:spPr>
          <a:xfrm>
            <a:off x="173309" y="906006"/>
            <a:ext cx="12211997" cy="5493812"/>
          </a:xfrm>
          <a:prstGeom prst="rect">
            <a:avLst/>
          </a:prstGeom>
          <a:noFill/>
        </p:spPr>
        <p:txBody>
          <a:bodyPr wrap="none" rtlCol="0">
            <a:spAutoFit/>
          </a:bodyPr>
          <a:lstStyle/>
          <a:p>
            <a:pPr marL="571500" indent="-571500">
              <a:lnSpc>
                <a:spcPct val="200000"/>
              </a:lnSpc>
              <a:buFont typeface="Arial" panose="020B0604020202020204" pitchFamily="34" charset="0"/>
              <a:buChar char="•"/>
            </a:pPr>
            <a:r>
              <a:rPr lang="en-US" sz="3600" dirty="0">
                <a:solidFill>
                  <a:srgbClr val="7030A0"/>
                </a:solidFill>
                <a:latin typeface="Oriya MN" pitchFamily="2" charset="0"/>
                <a:cs typeface="Oriya MN" pitchFamily="2" charset="0"/>
              </a:rPr>
              <a:t>Cosmological Li problem: </a:t>
            </a:r>
            <a:r>
              <a:rPr lang="en-US" sz="3600" b="1" dirty="0">
                <a:solidFill>
                  <a:srgbClr val="7030A0"/>
                </a:solidFill>
                <a:latin typeface="Oriya MN" pitchFamily="2" charset="0"/>
                <a:cs typeface="Oriya MN" pitchFamily="2" charset="0"/>
              </a:rPr>
              <a:t>What happened to the Li?</a:t>
            </a:r>
          </a:p>
          <a:p>
            <a:pPr marL="571500" indent="-571500">
              <a:lnSpc>
                <a:spcPct val="200000"/>
              </a:lnSpc>
              <a:buFont typeface="Arial" panose="020B0604020202020204" pitchFamily="34" charset="0"/>
              <a:buChar char="•"/>
            </a:pPr>
            <a:r>
              <a:rPr lang="en-US" sz="3600" b="1" dirty="0">
                <a:solidFill>
                  <a:srgbClr val="7030A0"/>
                </a:solidFill>
                <a:latin typeface="Oriya MN" pitchFamily="2" charset="0"/>
                <a:cs typeface="Oriya MN" pitchFamily="2" charset="0"/>
              </a:rPr>
              <a:t>The origin of C-N-O elements</a:t>
            </a:r>
          </a:p>
          <a:p>
            <a:pPr marL="571500" indent="-571500">
              <a:lnSpc>
                <a:spcPct val="200000"/>
              </a:lnSpc>
              <a:buFont typeface="Arial" panose="020B0604020202020204" pitchFamily="34" charset="0"/>
              <a:buChar char="•"/>
            </a:pPr>
            <a:r>
              <a:rPr lang="en-US" sz="3600" dirty="0">
                <a:solidFill>
                  <a:srgbClr val="7030A0"/>
                </a:solidFill>
                <a:latin typeface="Oriya MN" pitchFamily="2" charset="0"/>
                <a:cs typeface="Oriya MN" pitchFamily="2" charset="0"/>
              </a:rPr>
              <a:t>Mass A=5 and A=8 gaps (Big Bang Nucleosynthesis)</a:t>
            </a:r>
          </a:p>
          <a:p>
            <a:pPr marL="571500" indent="-571500">
              <a:lnSpc>
                <a:spcPct val="200000"/>
              </a:lnSpc>
              <a:buFont typeface="Arial" panose="020B0604020202020204" pitchFamily="34" charset="0"/>
              <a:buChar char="•"/>
            </a:pPr>
            <a:r>
              <a:rPr lang="en-US" sz="3600" dirty="0">
                <a:solidFill>
                  <a:srgbClr val="7030A0"/>
                </a:solidFill>
                <a:latin typeface="Oriya MN" pitchFamily="2" charset="0"/>
                <a:cs typeface="Oriya MN" pitchFamily="2" charset="0"/>
              </a:rPr>
              <a:t>Extreme conditions- reassembly after core collapse </a:t>
            </a:r>
          </a:p>
          <a:p>
            <a:pPr>
              <a:lnSpc>
                <a:spcPct val="200000"/>
              </a:lnSpc>
            </a:pPr>
            <a:r>
              <a:rPr lang="en-US" sz="3600" dirty="0">
                <a:solidFill>
                  <a:srgbClr val="7030A0"/>
                </a:solidFill>
                <a:latin typeface="Oriya MN" pitchFamily="2" charset="0"/>
                <a:cs typeface="Oriya MN" pitchFamily="2" charset="0"/>
              </a:rPr>
              <a:t>      or neutron star merger scenarios </a:t>
            </a:r>
          </a:p>
        </p:txBody>
      </p:sp>
      <p:sp>
        <p:nvSpPr>
          <p:cNvPr id="6" name="TextBox 5">
            <a:extLst>
              <a:ext uri="{FF2B5EF4-FFF2-40B4-BE49-F238E27FC236}">
                <a16:creationId xmlns:a16="http://schemas.microsoft.com/office/drawing/2014/main" id="{03B4CF9D-3F05-A841-DB20-CF163D7B7644}"/>
              </a:ext>
            </a:extLst>
          </p:cNvPr>
          <p:cNvSpPr txBox="1"/>
          <p:nvPr/>
        </p:nvSpPr>
        <p:spPr>
          <a:xfrm>
            <a:off x="332107" y="198120"/>
            <a:ext cx="10035119" cy="707886"/>
          </a:xfrm>
          <a:prstGeom prst="rect">
            <a:avLst/>
          </a:prstGeom>
          <a:noFill/>
        </p:spPr>
        <p:txBody>
          <a:bodyPr wrap="none" rtlCol="0">
            <a:spAutoFit/>
          </a:bodyPr>
          <a:lstStyle/>
          <a:p>
            <a:r>
              <a:rPr lang="en-US" sz="4000" dirty="0">
                <a:solidFill>
                  <a:srgbClr val="FF0000"/>
                </a:solidFill>
                <a:latin typeface="Oriya MN" pitchFamily="2" charset="0"/>
                <a:cs typeface="Oriya MN" pitchFamily="2" charset="0"/>
              </a:rPr>
              <a:t>Fundamental Questions to be addressed</a:t>
            </a:r>
          </a:p>
        </p:txBody>
      </p:sp>
      <p:sp>
        <p:nvSpPr>
          <p:cNvPr id="7" name="TextBox 6">
            <a:extLst>
              <a:ext uri="{FF2B5EF4-FFF2-40B4-BE49-F238E27FC236}">
                <a16:creationId xmlns:a16="http://schemas.microsoft.com/office/drawing/2014/main" id="{4DD73D5E-E88D-9203-952D-4700A872F1DA}"/>
              </a:ext>
            </a:extLst>
          </p:cNvPr>
          <p:cNvSpPr txBox="1"/>
          <p:nvPr/>
        </p:nvSpPr>
        <p:spPr>
          <a:xfrm>
            <a:off x="9921240" y="5951994"/>
            <a:ext cx="1523174" cy="707886"/>
          </a:xfrm>
          <a:prstGeom prst="rect">
            <a:avLst/>
          </a:prstGeom>
          <a:noFill/>
        </p:spPr>
        <p:txBody>
          <a:bodyPr wrap="none" rtlCol="0">
            <a:spAutoFit/>
          </a:bodyPr>
          <a:lstStyle/>
          <a:p>
            <a:r>
              <a:rPr lang="en-US" sz="4000" dirty="0">
                <a:solidFill>
                  <a:srgbClr val="C00000"/>
                </a:solidFill>
              </a:rPr>
              <a:t>BBN?</a:t>
            </a:r>
          </a:p>
        </p:txBody>
      </p:sp>
    </p:spTree>
    <p:extLst>
      <p:ext uri="{BB962C8B-B14F-4D97-AF65-F5344CB8AC3E}">
        <p14:creationId xmlns:p14="http://schemas.microsoft.com/office/powerpoint/2010/main" val="76190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txBox="1">
            <a:spLocks noGrp="1"/>
          </p:cNvSpPr>
          <p:nvPr>
            <p:ph type="title"/>
          </p:nvPr>
        </p:nvSpPr>
        <p:spPr>
          <a:xfrm>
            <a:off x="0" y="-272346"/>
            <a:ext cx="11863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000"/>
              <a:buFont typeface="Play"/>
              <a:buNone/>
            </a:pPr>
            <a:r>
              <a:rPr lang="en-US" sz="4000" dirty="0">
                <a:solidFill>
                  <a:srgbClr val="C00000"/>
                </a:solidFill>
              </a:rPr>
              <a:t>The cosmological </a:t>
            </a:r>
            <a:r>
              <a:rPr lang="en-US" sz="4000" baseline="30000" dirty="0">
                <a:solidFill>
                  <a:srgbClr val="C00000"/>
                </a:solidFill>
              </a:rPr>
              <a:t>7</a:t>
            </a:r>
            <a:r>
              <a:rPr lang="en-US" sz="4000" dirty="0">
                <a:solidFill>
                  <a:srgbClr val="C00000"/>
                </a:solidFill>
              </a:rPr>
              <a:t>Li problem: Where did the Li go?</a:t>
            </a:r>
            <a:endParaRPr dirty="0"/>
          </a:p>
        </p:txBody>
      </p:sp>
      <p:pic>
        <p:nvPicPr>
          <p:cNvPr id="219" name="Google Shape;219;p13"/>
          <p:cNvPicPr preferRelativeResize="0"/>
          <p:nvPr/>
        </p:nvPicPr>
        <p:blipFill rotWithShape="1">
          <a:blip r:embed="rId3">
            <a:alphaModFix/>
          </a:blip>
          <a:srcRect/>
          <a:stretch/>
        </p:blipFill>
        <p:spPr>
          <a:xfrm>
            <a:off x="1422540" y="1170064"/>
            <a:ext cx="4422531" cy="5590909"/>
          </a:xfrm>
          <a:prstGeom prst="rect">
            <a:avLst/>
          </a:prstGeom>
          <a:noFill/>
          <a:ln>
            <a:noFill/>
          </a:ln>
        </p:spPr>
      </p:pic>
      <p:sp>
        <p:nvSpPr>
          <p:cNvPr id="220" name="Google Shape;220;p13"/>
          <p:cNvSpPr txBox="1"/>
          <p:nvPr/>
        </p:nvSpPr>
        <p:spPr>
          <a:xfrm>
            <a:off x="518340" y="782761"/>
            <a:ext cx="66597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C00000"/>
                </a:solidFill>
                <a:latin typeface="Arial"/>
                <a:ea typeface="Arial"/>
                <a:cs typeface="Arial"/>
                <a:sym typeface="Arial"/>
              </a:rPr>
              <a:t>Cosmic baryon densities from Cosmic Microwave Background</a:t>
            </a:r>
            <a:endParaRPr dirty="0"/>
          </a:p>
        </p:txBody>
      </p:sp>
      <p:pic>
        <p:nvPicPr>
          <p:cNvPr id="221" name="Google Shape;221;p13" descr="The lithium discrepancy"/>
          <p:cNvPicPr preferRelativeResize="0"/>
          <p:nvPr/>
        </p:nvPicPr>
        <p:blipFill rotWithShape="1">
          <a:blip r:embed="rId4">
            <a:alphaModFix/>
          </a:blip>
          <a:srcRect/>
          <a:stretch/>
        </p:blipFill>
        <p:spPr>
          <a:xfrm>
            <a:off x="6518065" y="1544377"/>
            <a:ext cx="4365759" cy="4806340"/>
          </a:xfrm>
          <a:prstGeom prst="rect">
            <a:avLst/>
          </a:prstGeom>
          <a:noFill/>
          <a:ln>
            <a:noFill/>
          </a:ln>
        </p:spPr>
      </p:pic>
      <p:sp>
        <p:nvSpPr>
          <p:cNvPr id="2" name="TextBox 1">
            <a:extLst>
              <a:ext uri="{FF2B5EF4-FFF2-40B4-BE49-F238E27FC236}">
                <a16:creationId xmlns:a16="http://schemas.microsoft.com/office/drawing/2014/main" id="{50A8FC1C-AE67-2981-C236-712AEBEC993A}"/>
              </a:ext>
            </a:extLst>
          </p:cNvPr>
          <p:cNvSpPr txBox="1"/>
          <p:nvPr/>
        </p:nvSpPr>
        <p:spPr>
          <a:xfrm>
            <a:off x="10820078" y="2636520"/>
            <a:ext cx="1473480" cy="338554"/>
          </a:xfrm>
          <a:prstGeom prst="rect">
            <a:avLst/>
          </a:prstGeom>
          <a:noFill/>
        </p:spPr>
        <p:txBody>
          <a:bodyPr wrap="none" rtlCol="0">
            <a:spAutoFit/>
          </a:bodyPr>
          <a:lstStyle/>
          <a:p>
            <a:r>
              <a:rPr lang="en-US" sz="1600" b="1" dirty="0">
                <a:solidFill>
                  <a:srgbClr val="FF0000"/>
                </a:solidFill>
              </a:rPr>
              <a:t>Spite Plateau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0281A4-8F1A-4C34-824E-5432811C808A}"/>
              </a:ext>
            </a:extLst>
          </p:cNvPr>
          <p:cNvSpPr>
            <a:spLocks noGrp="1"/>
          </p:cNvSpPr>
          <p:nvPr>
            <p:ph type="title"/>
          </p:nvPr>
        </p:nvSpPr>
        <p:spPr>
          <a:xfrm>
            <a:off x="5565058" y="85782"/>
            <a:ext cx="6930729" cy="1325563"/>
          </a:xfrm>
        </p:spPr>
        <p:txBody>
          <a:bodyPr>
            <a:normAutofit/>
          </a:bodyPr>
          <a:lstStyle/>
          <a:p>
            <a:r>
              <a:rPr lang="en-US" sz="4000" dirty="0">
                <a:latin typeface="Aptos" panose="020B0004020202020204" pitchFamily="34" charset="0"/>
              </a:rPr>
              <a:t>The cosmological </a:t>
            </a:r>
            <a:r>
              <a:rPr lang="en-US" sz="4000" baseline="30000" dirty="0">
                <a:latin typeface="Aptos" panose="020B0004020202020204" pitchFamily="34" charset="0"/>
              </a:rPr>
              <a:t>7</a:t>
            </a:r>
            <a:r>
              <a:rPr lang="en-US" sz="4000" dirty="0">
                <a:latin typeface="Aptos" panose="020B0004020202020204" pitchFamily="34" charset="0"/>
              </a:rPr>
              <a:t>Li problem</a:t>
            </a:r>
          </a:p>
        </p:txBody>
      </p:sp>
      <p:pic>
        <p:nvPicPr>
          <p:cNvPr id="5" name="Picture 4">
            <a:extLst>
              <a:ext uri="{FF2B5EF4-FFF2-40B4-BE49-F238E27FC236}">
                <a16:creationId xmlns:a16="http://schemas.microsoft.com/office/drawing/2014/main" id="{1FEAE0F4-3808-434F-B9BD-FCB2C97C8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26" y="345747"/>
            <a:ext cx="4877841" cy="6166506"/>
          </a:xfrm>
          <a:prstGeom prst="rect">
            <a:avLst/>
          </a:prstGeom>
        </p:spPr>
      </p:pic>
      <p:grpSp>
        <p:nvGrpSpPr>
          <p:cNvPr id="16" name="Group 15">
            <a:extLst>
              <a:ext uri="{FF2B5EF4-FFF2-40B4-BE49-F238E27FC236}">
                <a16:creationId xmlns:a16="http://schemas.microsoft.com/office/drawing/2014/main" id="{4725803F-2C7C-4A79-8274-C0260B327B78}"/>
              </a:ext>
            </a:extLst>
          </p:cNvPr>
          <p:cNvGrpSpPr/>
          <p:nvPr/>
        </p:nvGrpSpPr>
        <p:grpSpPr>
          <a:xfrm>
            <a:off x="6161993" y="1253875"/>
            <a:ext cx="4563769" cy="5258378"/>
            <a:chOff x="4609538" y="1599622"/>
            <a:chExt cx="4563769" cy="5258378"/>
          </a:xfrm>
        </p:grpSpPr>
        <p:grpSp>
          <p:nvGrpSpPr>
            <p:cNvPr id="10" name="Group 9">
              <a:extLst>
                <a:ext uri="{FF2B5EF4-FFF2-40B4-BE49-F238E27FC236}">
                  <a16:creationId xmlns:a16="http://schemas.microsoft.com/office/drawing/2014/main" id="{2B5741A6-D12E-443C-81D7-626173A57A48}"/>
                </a:ext>
              </a:extLst>
            </p:cNvPr>
            <p:cNvGrpSpPr/>
            <p:nvPr/>
          </p:nvGrpSpPr>
          <p:grpSpPr>
            <a:xfrm>
              <a:off x="4609538" y="1599622"/>
              <a:ext cx="4534462" cy="5091324"/>
              <a:chOff x="4609538" y="1599622"/>
              <a:chExt cx="4534462" cy="5091324"/>
            </a:xfrm>
          </p:grpSpPr>
          <p:pic>
            <p:nvPicPr>
              <p:cNvPr id="7" name="Picture 6">
                <a:extLst>
                  <a:ext uri="{FF2B5EF4-FFF2-40B4-BE49-F238E27FC236}">
                    <a16:creationId xmlns:a16="http://schemas.microsoft.com/office/drawing/2014/main" id="{ED26756C-C1B8-46B7-B10F-634A244EF10E}"/>
                  </a:ext>
                </a:extLst>
              </p:cNvPr>
              <p:cNvPicPr>
                <a:picLocks noChangeAspect="1"/>
              </p:cNvPicPr>
              <p:nvPr/>
            </p:nvPicPr>
            <p:blipFill rotWithShape="1">
              <a:blip r:embed="rId4">
                <a:extLst>
                  <a:ext uri="{28A0092B-C50C-407E-A947-70E740481C1C}">
                    <a14:useLocalDpi xmlns:a14="http://schemas.microsoft.com/office/drawing/2010/main" val="0"/>
                  </a:ext>
                </a:extLst>
              </a:blip>
              <a:srcRect l="1359" t="16947" r="45118" b="2925"/>
              <a:stretch/>
            </p:blipFill>
            <p:spPr>
              <a:xfrm>
                <a:off x="4609538" y="1599622"/>
                <a:ext cx="4534462" cy="5091324"/>
              </a:xfrm>
              <a:prstGeom prst="rect">
                <a:avLst/>
              </a:prstGeom>
            </p:spPr>
          </p:pic>
          <p:sp>
            <p:nvSpPr>
              <p:cNvPr id="8" name="Rectangle 7">
                <a:extLst>
                  <a:ext uri="{FF2B5EF4-FFF2-40B4-BE49-F238E27FC236}">
                    <a16:creationId xmlns:a16="http://schemas.microsoft.com/office/drawing/2014/main" id="{1AB9003B-FD74-4777-BD0F-F0731FBACC46}"/>
                  </a:ext>
                </a:extLst>
              </p:cNvPr>
              <p:cNvSpPr/>
              <p:nvPr/>
            </p:nvSpPr>
            <p:spPr>
              <a:xfrm>
                <a:off x="9020908" y="2250831"/>
                <a:ext cx="123092" cy="1934307"/>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67EB08-247C-4C6F-BBDE-6F639DC58605}"/>
                  </a:ext>
                </a:extLst>
              </p:cNvPr>
              <p:cNvSpPr/>
              <p:nvPr/>
            </p:nvSpPr>
            <p:spPr>
              <a:xfrm>
                <a:off x="9020907" y="4308231"/>
                <a:ext cx="123093" cy="1207477"/>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19B25FC-E251-4217-9794-46B479977801}"/>
                </a:ext>
              </a:extLst>
            </p:cNvPr>
            <p:cNvSpPr txBox="1"/>
            <p:nvPr/>
          </p:nvSpPr>
          <p:spPr>
            <a:xfrm>
              <a:off x="5325208" y="2733618"/>
              <a:ext cx="3833446" cy="769441"/>
            </a:xfrm>
            <a:prstGeom prst="rect">
              <a:avLst/>
            </a:prstGeom>
            <a:blipFill>
              <a:blip r:embed="rId5"/>
              <a:tile tx="0" ty="0" sx="100000" sy="100000" flip="none" algn="tl"/>
            </a:blipFill>
          </p:spPr>
          <p:txBody>
            <a:bodyPr wrap="square" rtlCol="0">
              <a:spAutoFit/>
            </a:bodyPr>
            <a:lstStyle/>
            <a:p>
              <a:r>
                <a:rPr lang="en-US" sz="2200" dirty="0">
                  <a:solidFill>
                    <a:srgbClr val="C00000"/>
                  </a:solidFill>
                </a:rPr>
                <a:t>It is substantially lower than predicted by SBBM!</a:t>
              </a:r>
            </a:p>
          </p:txBody>
        </p:sp>
        <p:grpSp>
          <p:nvGrpSpPr>
            <p:cNvPr id="12" name="Group 11">
              <a:extLst>
                <a:ext uri="{FF2B5EF4-FFF2-40B4-BE49-F238E27FC236}">
                  <a16:creationId xmlns:a16="http://schemas.microsoft.com/office/drawing/2014/main" id="{22F2A7FE-DCC6-4633-83EB-9A7C6ED07821}"/>
                </a:ext>
              </a:extLst>
            </p:cNvPr>
            <p:cNvGrpSpPr/>
            <p:nvPr/>
          </p:nvGrpSpPr>
          <p:grpSpPr>
            <a:xfrm>
              <a:off x="4609538" y="3439975"/>
              <a:ext cx="4563769" cy="3418025"/>
              <a:chOff x="4457138" y="3287575"/>
              <a:chExt cx="4563769" cy="3418025"/>
            </a:xfrm>
          </p:grpSpPr>
          <p:pic>
            <p:nvPicPr>
              <p:cNvPr id="13" name="Picture 12">
                <a:extLst>
                  <a:ext uri="{FF2B5EF4-FFF2-40B4-BE49-F238E27FC236}">
                    <a16:creationId xmlns:a16="http://schemas.microsoft.com/office/drawing/2014/main" id="{AFDA5699-16E2-4C74-B8FF-02D3F2F3ED81}"/>
                  </a:ext>
                </a:extLst>
              </p:cNvPr>
              <p:cNvPicPr>
                <a:picLocks noChangeAspect="1"/>
              </p:cNvPicPr>
              <p:nvPr/>
            </p:nvPicPr>
            <p:blipFill rotWithShape="1">
              <a:blip r:embed="rId4">
                <a:extLst>
                  <a:ext uri="{28A0092B-C50C-407E-A947-70E740481C1C}">
                    <a14:useLocalDpi xmlns:a14="http://schemas.microsoft.com/office/drawing/2010/main" val="0"/>
                  </a:ext>
                </a:extLst>
              </a:blip>
              <a:srcRect l="1359" t="43339" r="45118" b="2925"/>
              <a:stretch/>
            </p:blipFill>
            <p:spPr>
              <a:xfrm>
                <a:off x="4457138" y="3291254"/>
                <a:ext cx="4534462" cy="3414346"/>
              </a:xfrm>
              <a:prstGeom prst="rect">
                <a:avLst/>
              </a:prstGeom>
            </p:spPr>
          </p:pic>
          <p:sp>
            <p:nvSpPr>
              <p:cNvPr id="14" name="Rectangle 13">
                <a:extLst>
                  <a:ext uri="{FF2B5EF4-FFF2-40B4-BE49-F238E27FC236}">
                    <a16:creationId xmlns:a16="http://schemas.microsoft.com/office/drawing/2014/main" id="{650C000E-002F-42B4-8738-78EA6F557502}"/>
                  </a:ext>
                </a:extLst>
              </p:cNvPr>
              <p:cNvSpPr/>
              <p:nvPr/>
            </p:nvSpPr>
            <p:spPr>
              <a:xfrm>
                <a:off x="8822178" y="3287575"/>
                <a:ext cx="198729" cy="2228133"/>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818543-E57A-4197-B86B-9EFF728C06D1}"/>
                  </a:ext>
                </a:extLst>
              </p:cNvPr>
              <p:cNvSpPr/>
              <p:nvPr/>
            </p:nvSpPr>
            <p:spPr>
              <a:xfrm>
                <a:off x="8868507" y="5720862"/>
                <a:ext cx="123093" cy="940777"/>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D379AF31-8561-E049-2B3E-1FEE50271688}"/>
              </a:ext>
            </a:extLst>
          </p:cNvPr>
          <p:cNvSpPr txBox="1"/>
          <p:nvPr/>
        </p:nvSpPr>
        <p:spPr>
          <a:xfrm>
            <a:off x="1639789" y="924233"/>
            <a:ext cx="2345514" cy="369332"/>
          </a:xfrm>
          <a:prstGeom prst="rect">
            <a:avLst/>
          </a:prstGeom>
          <a:noFill/>
        </p:spPr>
        <p:txBody>
          <a:bodyPr wrap="none" rtlCol="0">
            <a:spAutoFit/>
          </a:bodyPr>
          <a:lstStyle/>
          <a:p>
            <a:r>
              <a:rPr lang="en-US" dirty="0">
                <a:solidFill>
                  <a:srgbClr val="545D7E"/>
                </a:solidFill>
                <a:latin typeface="Google Sans"/>
              </a:rPr>
              <a:t>Ω</a:t>
            </a:r>
            <a:r>
              <a:rPr lang="en-US" baseline="-25000" dirty="0">
                <a:solidFill>
                  <a:srgbClr val="545D7E"/>
                </a:solidFill>
                <a:latin typeface="Google Sans"/>
              </a:rPr>
              <a:t>b</a:t>
            </a:r>
            <a:r>
              <a:rPr lang="en-US" dirty="0">
                <a:solidFill>
                  <a:srgbClr val="545D7E"/>
                </a:solidFill>
                <a:latin typeface="Google Sans"/>
              </a:rPr>
              <a:t>h² = 0.0224 ± 0.0001</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223EB2-299B-05FA-C822-4A8BD1A8997F}"/>
                  </a:ext>
                </a:extLst>
              </p:cNvPr>
              <p:cNvSpPr txBox="1"/>
              <p:nvPr/>
            </p:nvSpPr>
            <p:spPr>
              <a:xfrm>
                <a:off x="2425494" y="4507513"/>
                <a:ext cx="6248400" cy="392993"/>
              </a:xfrm>
              <a:prstGeom prst="rect">
                <a:avLst/>
              </a:prstGeom>
              <a:noFill/>
            </p:spPr>
            <p:txBody>
              <a:bodyPr wrap="square">
                <a:spAutoFit/>
              </a:bodyPr>
              <a:lstStyle/>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𝜂</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b="0" i="0" dirty="0">
                    <a:solidFill>
                      <a:schemeClr val="tx1"/>
                    </a:solidFill>
                    <a:effectLst/>
                    <a:latin typeface="Google Sans"/>
                  </a:rPr>
                  <a:t>6.14 x 10⁻¹⁰</a:t>
                </a:r>
                <a:endParaRPr lang="en-US" dirty="0"/>
              </a:p>
            </p:txBody>
          </p:sp>
        </mc:Choice>
        <mc:Fallback xmlns="">
          <p:sp>
            <p:nvSpPr>
              <p:cNvPr id="6" name="TextBox 5">
                <a:extLst>
                  <a:ext uri="{FF2B5EF4-FFF2-40B4-BE49-F238E27FC236}">
                    <a16:creationId xmlns:a16="http://schemas.microsoft.com/office/drawing/2014/main" id="{19223EB2-299B-05FA-C822-4A8BD1A8997F}"/>
                  </a:ext>
                </a:extLst>
              </p:cNvPr>
              <p:cNvSpPr txBox="1">
                <a:spLocks noRot="1" noChangeAspect="1" noMove="1" noResize="1" noEditPoints="1" noAdjustHandles="1" noChangeArrowheads="1" noChangeShapeType="1" noTextEdit="1"/>
              </p:cNvSpPr>
              <p:nvPr/>
            </p:nvSpPr>
            <p:spPr>
              <a:xfrm>
                <a:off x="2425494" y="4507513"/>
                <a:ext cx="6248400" cy="392993"/>
              </a:xfrm>
              <a:prstGeom prst="rect">
                <a:avLst/>
              </a:prstGeom>
              <a:blipFill>
                <a:blip r:embed="rId6"/>
                <a:stretch>
                  <a:fillRect t="-1538" b="-23077"/>
                </a:stretch>
              </a:blipFill>
            </p:spPr>
            <p:txBody>
              <a:bodyPr/>
              <a:lstStyle/>
              <a:p>
                <a:r>
                  <a:rPr lang="en-US">
                    <a:noFill/>
                  </a:rPr>
                  <a:t> </a:t>
                </a:r>
              </a:p>
            </p:txBody>
          </p:sp>
        </mc:Fallback>
      </mc:AlternateContent>
    </p:spTree>
    <p:extLst>
      <p:ext uri="{BB962C8B-B14F-4D97-AF65-F5344CB8AC3E}">
        <p14:creationId xmlns:p14="http://schemas.microsoft.com/office/powerpoint/2010/main" val="276853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91395E-DF1E-9468-F2DD-CD87AFEA99F1}"/>
              </a:ext>
            </a:extLst>
          </p:cNvPr>
          <p:cNvSpPr txBox="1">
            <a:spLocks/>
          </p:cNvSpPr>
          <p:nvPr/>
        </p:nvSpPr>
        <p:spPr>
          <a:xfrm>
            <a:off x="512925" y="139780"/>
            <a:ext cx="1133560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Oriya MN" pitchFamily="2" charset="0"/>
                <a:cs typeface="Oriya MN" pitchFamily="2" charset="0"/>
              </a:rPr>
              <a:t>Bridging the Mass A=5 and A=8 Mass Gap</a:t>
            </a:r>
            <a:endParaRPr lang="de-DE" dirty="0">
              <a:latin typeface="Oriya MN" pitchFamily="2" charset="0"/>
              <a:cs typeface="Oriya MN" pitchFamily="2" charset="0"/>
            </a:endParaRPr>
          </a:p>
        </p:txBody>
      </p:sp>
      <p:sp>
        <p:nvSpPr>
          <p:cNvPr id="4" name="TextBox 3">
            <a:extLst>
              <a:ext uri="{FF2B5EF4-FFF2-40B4-BE49-F238E27FC236}">
                <a16:creationId xmlns:a16="http://schemas.microsoft.com/office/drawing/2014/main" id="{87BEC00E-26E8-9FF0-68F7-991FFA8D0D96}"/>
              </a:ext>
            </a:extLst>
          </p:cNvPr>
          <p:cNvSpPr txBox="1"/>
          <p:nvPr/>
        </p:nvSpPr>
        <p:spPr>
          <a:xfrm>
            <a:off x="7176960" y="929718"/>
            <a:ext cx="4944432" cy="4585871"/>
          </a:xfrm>
          <a:prstGeom prst="rect">
            <a:avLst/>
          </a:prstGeom>
          <a:noFill/>
        </p:spPr>
        <p:txBody>
          <a:bodyPr wrap="square" rtlCol="0">
            <a:spAutoFit/>
          </a:bodyPr>
          <a:lstStyle/>
          <a:p>
            <a:r>
              <a:rPr lang="en-US" sz="2400" dirty="0">
                <a:solidFill>
                  <a:srgbClr val="FF0000"/>
                </a:solidFill>
                <a:latin typeface="Aptos" panose="020B0004020202020204" pitchFamily="34" charset="0"/>
              </a:rPr>
              <a:t>There are no stable nuclei with mass A=5 and mass A=8 in the universe!</a:t>
            </a:r>
          </a:p>
          <a:p>
            <a:endParaRPr lang="en-US" sz="2400" dirty="0">
              <a:latin typeface="Aptos" panose="020B0004020202020204" pitchFamily="34" charset="0"/>
            </a:endParaRPr>
          </a:p>
          <a:p>
            <a:r>
              <a:rPr lang="en-US" sz="2400" dirty="0">
                <a:latin typeface="Aptos" panose="020B0004020202020204" pitchFamily="34" charset="0"/>
              </a:rPr>
              <a:t>The formation of heavier nuclei may be facilitated through neutron induced reactions feeding </a:t>
            </a:r>
            <a:r>
              <a:rPr lang="en-US" sz="2800" b="1" dirty="0">
                <a:solidFill>
                  <a:srgbClr val="FF0000"/>
                </a:solidFill>
                <a:latin typeface="Aptos" panose="020B0004020202020204" pitchFamily="34" charset="0"/>
              </a:rPr>
              <a:t>tritium </a:t>
            </a:r>
            <a:r>
              <a:rPr lang="en-US" sz="2400" dirty="0">
                <a:latin typeface="Aptos" panose="020B0004020202020204" pitchFamily="34" charset="0"/>
              </a:rPr>
              <a:t>with subsequent tritium capture.</a:t>
            </a:r>
          </a:p>
          <a:p>
            <a:endParaRPr lang="en-US" sz="2400" dirty="0">
              <a:latin typeface="Aptos" panose="020B0004020202020204" pitchFamily="34" charset="0"/>
            </a:endParaRPr>
          </a:p>
          <a:p>
            <a:r>
              <a:rPr lang="en-US" sz="2400" dirty="0">
                <a:latin typeface="Aptos" panose="020B0004020202020204" pitchFamily="34" charset="0"/>
              </a:rPr>
              <a:t>This might be facilitated through neutron enriched inhomogeneities in the expanding universe.</a:t>
            </a:r>
            <a:endParaRPr lang="de-DE" sz="2400" dirty="0">
              <a:latin typeface="Aptos" panose="020B0004020202020204" pitchFamily="34" charset="0"/>
            </a:endParaRPr>
          </a:p>
        </p:txBody>
      </p:sp>
      <p:grpSp>
        <p:nvGrpSpPr>
          <p:cNvPr id="5" name="Group 4">
            <a:extLst>
              <a:ext uri="{FF2B5EF4-FFF2-40B4-BE49-F238E27FC236}">
                <a16:creationId xmlns:a16="http://schemas.microsoft.com/office/drawing/2014/main" id="{9C18EACB-8273-DD8E-88E4-B188D907C501}"/>
              </a:ext>
            </a:extLst>
          </p:cNvPr>
          <p:cNvGrpSpPr/>
          <p:nvPr/>
        </p:nvGrpSpPr>
        <p:grpSpPr>
          <a:xfrm>
            <a:off x="1144478" y="1480014"/>
            <a:ext cx="6106974" cy="4930762"/>
            <a:chOff x="533400" y="1371600"/>
            <a:chExt cx="6306001" cy="5093973"/>
          </a:xfrm>
        </p:grpSpPr>
        <p:grpSp>
          <p:nvGrpSpPr>
            <p:cNvPr id="6" name="Group 5">
              <a:extLst>
                <a:ext uri="{FF2B5EF4-FFF2-40B4-BE49-F238E27FC236}">
                  <a16:creationId xmlns:a16="http://schemas.microsoft.com/office/drawing/2014/main" id="{80101FE3-3322-B982-942F-4B60D3E36BDA}"/>
                </a:ext>
              </a:extLst>
            </p:cNvPr>
            <p:cNvGrpSpPr/>
            <p:nvPr/>
          </p:nvGrpSpPr>
          <p:grpSpPr>
            <a:xfrm>
              <a:off x="533400" y="1371600"/>
              <a:ext cx="6306001" cy="4267444"/>
              <a:chOff x="990600" y="1980956"/>
              <a:chExt cx="6306001" cy="4267444"/>
            </a:xfrm>
          </p:grpSpPr>
          <p:cxnSp>
            <p:nvCxnSpPr>
              <p:cNvPr id="11" name="Straight Arrow Connector 10">
                <a:extLst>
                  <a:ext uri="{FF2B5EF4-FFF2-40B4-BE49-F238E27FC236}">
                    <a16:creationId xmlns:a16="http://schemas.microsoft.com/office/drawing/2014/main" id="{43A2789F-11B5-C8AC-78A8-67A2220A1D91}"/>
                  </a:ext>
                </a:extLst>
              </p:cNvPr>
              <p:cNvCxnSpPr/>
              <p:nvPr/>
            </p:nvCxnSpPr>
            <p:spPr>
              <a:xfrm>
                <a:off x="3378310" y="1980956"/>
                <a:ext cx="2900056" cy="288804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3E1CD2-87B7-6410-B568-B6CF7876EC88}"/>
                  </a:ext>
                </a:extLst>
              </p:cNvPr>
              <p:cNvCxnSpPr/>
              <p:nvPr/>
            </p:nvCxnSpPr>
            <p:spPr>
              <a:xfrm>
                <a:off x="2514600" y="3601672"/>
                <a:ext cx="2083489" cy="209396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3">
                <a:extLst>
                  <a:ext uri="{FF2B5EF4-FFF2-40B4-BE49-F238E27FC236}">
                    <a16:creationId xmlns:a16="http://schemas.microsoft.com/office/drawing/2014/main" id="{7F07C03C-5AD6-633A-3AB6-DEEFC968B7BF}"/>
                  </a:ext>
                </a:extLst>
              </p:cNvPr>
              <p:cNvSpPr/>
              <p:nvPr/>
            </p:nvSpPr>
            <p:spPr>
              <a:xfrm>
                <a:off x="990600" y="55626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ounded Rectangle 4">
                <a:extLst>
                  <a:ext uri="{FF2B5EF4-FFF2-40B4-BE49-F238E27FC236}">
                    <a16:creationId xmlns:a16="http://schemas.microsoft.com/office/drawing/2014/main" id="{4913AB3C-8D4B-21EF-6D55-C9287753F355}"/>
                  </a:ext>
                </a:extLst>
              </p:cNvPr>
              <p:cNvSpPr/>
              <p:nvPr/>
            </p:nvSpPr>
            <p:spPr>
              <a:xfrm>
                <a:off x="1905000" y="55626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Box 14">
                <a:extLst>
                  <a:ext uri="{FF2B5EF4-FFF2-40B4-BE49-F238E27FC236}">
                    <a16:creationId xmlns:a16="http://schemas.microsoft.com/office/drawing/2014/main" id="{858F1D1A-93D4-DDCE-4479-B6A05020649E}"/>
                  </a:ext>
                </a:extLst>
              </p:cNvPr>
              <p:cNvSpPr txBox="1"/>
              <p:nvPr/>
            </p:nvSpPr>
            <p:spPr>
              <a:xfrm>
                <a:off x="1092889" y="5674667"/>
                <a:ext cx="496905" cy="476946"/>
              </a:xfrm>
              <a:prstGeom prst="rect">
                <a:avLst/>
              </a:prstGeom>
              <a:noFill/>
            </p:spPr>
            <p:txBody>
              <a:bodyPr wrap="none" rtlCol="0">
                <a:spAutoFit/>
              </a:bodyPr>
              <a:lstStyle/>
              <a:p>
                <a:r>
                  <a:rPr lang="en-US" sz="2400" baseline="30000" dirty="0"/>
                  <a:t>1</a:t>
                </a:r>
                <a:r>
                  <a:rPr lang="en-US" sz="2400" dirty="0"/>
                  <a:t>H</a:t>
                </a:r>
                <a:endParaRPr lang="de-DE" sz="2400" dirty="0"/>
              </a:p>
            </p:txBody>
          </p:sp>
          <p:sp>
            <p:nvSpPr>
              <p:cNvPr id="16" name="TextBox 15">
                <a:extLst>
                  <a:ext uri="{FF2B5EF4-FFF2-40B4-BE49-F238E27FC236}">
                    <a16:creationId xmlns:a16="http://schemas.microsoft.com/office/drawing/2014/main" id="{748F43AD-72BC-C51C-2CAF-C90F821E1FA6}"/>
                  </a:ext>
                </a:extLst>
              </p:cNvPr>
              <p:cNvSpPr txBox="1"/>
              <p:nvPr/>
            </p:nvSpPr>
            <p:spPr>
              <a:xfrm>
                <a:off x="2007289" y="5695639"/>
                <a:ext cx="496905" cy="476946"/>
              </a:xfrm>
              <a:prstGeom prst="rect">
                <a:avLst/>
              </a:prstGeom>
              <a:noFill/>
            </p:spPr>
            <p:txBody>
              <a:bodyPr wrap="none" rtlCol="0">
                <a:spAutoFit/>
              </a:bodyPr>
              <a:lstStyle/>
              <a:p>
                <a:r>
                  <a:rPr lang="en-US" sz="2400" baseline="30000" dirty="0"/>
                  <a:t>2</a:t>
                </a:r>
                <a:r>
                  <a:rPr lang="en-US" sz="2400" dirty="0"/>
                  <a:t>H</a:t>
                </a:r>
                <a:endParaRPr lang="de-DE" sz="2400" dirty="0"/>
              </a:p>
            </p:txBody>
          </p:sp>
          <p:sp>
            <p:nvSpPr>
              <p:cNvPr id="17" name="Rounded Rectangle 7">
                <a:extLst>
                  <a:ext uri="{FF2B5EF4-FFF2-40B4-BE49-F238E27FC236}">
                    <a16:creationId xmlns:a16="http://schemas.microsoft.com/office/drawing/2014/main" id="{DF5D320F-CEA3-1FED-A329-414C39784335}"/>
                  </a:ext>
                </a:extLst>
              </p:cNvPr>
              <p:cNvSpPr/>
              <p:nvPr/>
            </p:nvSpPr>
            <p:spPr>
              <a:xfrm>
                <a:off x="1905000" y="47244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ounded Rectangle 8">
                <a:extLst>
                  <a:ext uri="{FF2B5EF4-FFF2-40B4-BE49-F238E27FC236}">
                    <a16:creationId xmlns:a16="http://schemas.microsoft.com/office/drawing/2014/main" id="{07A05E63-4FA4-5591-9005-C6FA7458E029}"/>
                  </a:ext>
                </a:extLst>
              </p:cNvPr>
              <p:cNvSpPr/>
              <p:nvPr/>
            </p:nvSpPr>
            <p:spPr>
              <a:xfrm>
                <a:off x="2743200" y="47244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Box 18">
                <a:extLst>
                  <a:ext uri="{FF2B5EF4-FFF2-40B4-BE49-F238E27FC236}">
                    <a16:creationId xmlns:a16="http://schemas.microsoft.com/office/drawing/2014/main" id="{B2CAFA44-7B4E-0B2C-CCD3-E0AC59474AC8}"/>
                  </a:ext>
                </a:extLst>
              </p:cNvPr>
              <p:cNvSpPr txBox="1"/>
              <p:nvPr/>
            </p:nvSpPr>
            <p:spPr>
              <a:xfrm>
                <a:off x="1905000" y="4836467"/>
                <a:ext cx="655808" cy="476946"/>
              </a:xfrm>
              <a:prstGeom prst="rect">
                <a:avLst/>
              </a:prstGeom>
              <a:noFill/>
            </p:spPr>
            <p:txBody>
              <a:bodyPr wrap="none" rtlCol="0">
                <a:spAutoFit/>
              </a:bodyPr>
              <a:lstStyle/>
              <a:p>
                <a:r>
                  <a:rPr lang="en-US" sz="2400" baseline="30000" dirty="0"/>
                  <a:t>3</a:t>
                </a:r>
                <a:r>
                  <a:rPr lang="en-US" sz="2400" dirty="0"/>
                  <a:t>He</a:t>
                </a:r>
                <a:endParaRPr lang="de-DE" sz="2400" dirty="0"/>
              </a:p>
            </p:txBody>
          </p:sp>
          <p:sp>
            <p:nvSpPr>
              <p:cNvPr id="20" name="TextBox 19">
                <a:extLst>
                  <a:ext uri="{FF2B5EF4-FFF2-40B4-BE49-F238E27FC236}">
                    <a16:creationId xmlns:a16="http://schemas.microsoft.com/office/drawing/2014/main" id="{B378BF2F-000B-14D3-09C2-065163E42025}"/>
                  </a:ext>
                </a:extLst>
              </p:cNvPr>
              <p:cNvSpPr txBox="1"/>
              <p:nvPr/>
            </p:nvSpPr>
            <p:spPr>
              <a:xfrm>
                <a:off x="2743200" y="4836467"/>
                <a:ext cx="655808" cy="476946"/>
              </a:xfrm>
              <a:prstGeom prst="rect">
                <a:avLst/>
              </a:prstGeom>
              <a:noFill/>
            </p:spPr>
            <p:txBody>
              <a:bodyPr wrap="none" rtlCol="0">
                <a:spAutoFit/>
              </a:bodyPr>
              <a:lstStyle/>
              <a:p>
                <a:r>
                  <a:rPr lang="en-US" sz="2400" baseline="30000" dirty="0"/>
                  <a:t>4</a:t>
                </a:r>
                <a:r>
                  <a:rPr lang="en-US" sz="2400" dirty="0"/>
                  <a:t>He</a:t>
                </a:r>
                <a:endParaRPr lang="de-DE" sz="2400" dirty="0"/>
              </a:p>
            </p:txBody>
          </p:sp>
          <p:sp>
            <p:nvSpPr>
              <p:cNvPr id="21" name="Rounded Rectangle 11">
                <a:extLst>
                  <a:ext uri="{FF2B5EF4-FFF2-40B4-BE49-F238E27FC236}">
                    <a16:creationId xmlns:a16="http://schemas.microsoft.com/office/drawing/2014/main" id="{68E19DAE-6805-16F7-00CD-152D561AF6DA}"/>
                  </a:ext>
                </a:extLst>
              </p:cNvPr>
              <p:cNvSpPr/>
              <p:nvPr/>
            </p:nvSpPr>
            <p:spPr>
              <a:xfrm>
                <a:off x="3581400" y="38862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ounded Rectangle 12">
                <a:extLst>
                  <a:ext uri="{FF2B5EF4-FFF2-40B4-BE49-F238E27FC236}">
                    <a16:creationId xmlns:a16="http://schemas.microsoft.com/office/drawing/2014/main" id="{F1C098ED-6D9D-D0FC-794E-8F22DECACCB4}"/>
                  </a:ext>
                </a:extLst>
              </p:cNvPr>
              <p:cNvSpPr/>
              <p:nvPr/>
            </p:nvSpPr>
            <p:spPr>
              <a:xfrm>
                <a:off x="4495800" y="388620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Box 22">
                <a:extLst>
                  <a:ext uri="{FF2B5EF4-FFF2-40B4-BE49-F238E27FC236}">
                    <a16:creationId xmlns:a16="http://schemas.microsoft.com/office/drawing/2014/main" id="{4181EFB2-CB8C-B901-EF15-2BF8F05C86FF}"/>
                  </a:ext>
                </a:extLst>
              </p:cNvPr>
              <p:cNvSpPr txBox="1"/>
              <p:nvPr/>
            </p:nvSpPr>
            <p:spPr>
              <a:xfrm>
                <a:off x="3683689" y="3998267"/>
                <a:ext cx="505180" cy="476946"/>
              </a:xfrm>
              <a:prstGeom prst="rect">
                <a:avLst/>
              </a:prstGeom>
              <a:noFill/>
            </p:spPr>
            <p:txBody>
              <a:bodyPr wrap="none" rtlCol="0">
                <a:spAutoFit/>
              </a:bodyPr>
              <a:lstStyle/>
              <a:p>
                <a:r>
                  <a:rPr lang="en-US" sz="2400" baseline="30000" dirty="0"/>
                  <a:t>6</a:t>
                </a:r>
                <a:r>
                  <a:rPr lang="en-US" sz="2400" dirty="0"/>
                  <a:t>Li</a:t>
                </a:r>
                <a:endParaRPr lang="de-DE" sz="2400" dirty="0"/>
              </a:p>
            </p:txBody>
          </p:sp>
          <p:sp>
            <p:nvSpPr>
              <p:cNvPr id="24" name="TextBox 23">
                <a:extLst>
                  <a:ext uri="{FF2B5EF4-FFF2-40B4-BE49-F238E27FC236}">
                    <a16:creationId xmlns:a16="http://schemas.microsoft.com/office/drawing/2014/main" id="{FA3306DD-7A8C-5C1E-77B9-1C26D4C5C14B}"/>
                  </a:ext>
                </a:extLst>
              </p:cNvPr>
              <p:cNvSpPr txBox="1"/>
              <p:nvPr/>
            </p:nvSpPr>
            <p:spPr>
              <a:xfrm>
                <a:off x="4572000" y="3998267"/>
                <a:ext cx="505180" cy="476946"/>
              </a:xfrm>
              <a:prstGeom prst="rect">
                <a:avLst/>
              </a:prstGeom>
              <a:noFill/>
            </p:spPr>
            <p:txBody>
              <a:bodyPr wrap="none" rtlCol="0">
                <a:spAutoFit/>
              </a:bodyPr>
              <a:lstStyle/>
              <a:p>
                <a:r>
                  <a:rPr lang="en-US" sz="2400" baseline="30000" dirty="0"/>
                  <a:t>7</a:t>
                </a:r>
                <a:r>
                  <a:rPr lang="en-US" sz="2400" dirty="0"/>
                  <a:t>Li</a:t>
                </a:r>
                <a:endParaRPr lang="de-DE" sz="2400" dirty="0"/>
              </a:p>
            </p:txBody>
          </p:sp>
          <p:sp>
            <p:nvSpPr>
              <p:cNvPr id="25" name="Rounded Rectangle 15">
                <a:extLst>
                  <a:ext uri="{FF2B5EF4-FFF2-40B4-BE49-F238E27FC236}">
                    <a16:creationId xmlns:a16="http://schemas.microsoft.com/office/drawing/2014/main" id="{A145DA0F-1E11-7F94-0C02-0DFBCD850562}"/>
                  </a:ext>
                </a:extLst>
              </p:cNvPr>
              <p:cNvSpPr/>
              <p:nvPr/>
            </p:nvSpPr>
            <p:spPr>
              <a:xfrm>
                <a:off x="3596081" y="4724400"/>
                <a:ext cx="685800" cy="685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Box 25">
                <a:extLst>
                  <a:ext uri="{FF2B5EF4-FFF2-40B4-BE49-F238E27FC236}">
                    <a16:creationId xmlns:a16="http://schemas.microsoft.com/office/drawing/2014/main" id="{29ACF566-782C-13AC-EDE4-E3D5307D6D14}"/>
                  </a:ext>
                </a:extLst>
              </p:cNvPr>
              <p:cNvSpPr txBox="1"/>
              <p:nvPr/>
            </p:nvSpPr>
            <p:spPr>
              <a:xfrm>
                <a:off x="3596081" y="4836467"/>
                <a:ext cx="655808" cy="476946"/>
              </a:xfrm>
              <a:prstGeom prst="rect">
                <a:avLst/>
              </a:prstGeom>
              <a:noFill/>
            </p:spPr>
            <p:txBody>
              <a:bodyPr wrap="none" rtlCol="0">
                <a:spAutoFit/>
              </a:bodyPr>
              <a:lstStyle/>
              <a:p>
                <a:r>
                  <a:rPr lang="en-US" sz="2400" baseline="30000" dirty="0"/>
                  <a:t>5</a:t>
                </a:r>
                <a:r>
                  <a:rPr lang="en-US" sz="2400" dirty="0"/>
                  <a:t>He</a:t>
                </a:r>
                <a:endParaRPr lang="de-DE" sz="2400" dirty="0"/>
              </a:p>
            </p:txBody>
          </p:sp>
          <p:sp>
            <p:nvSpPr>
              <p:cNvPr id="27" name="Rounded Rectangle 17">
                <a:extLst>
                  <a:ext uri="{FF2B5EF4-FFF2-40B4-BE49-F238E27FC236}">
                    <a16:creationId xmlns:a16="http://schemas.microsoft.com/office/drawing/2014/main" id="{EC71BA91-52EC-B8B2-0177-6B770263680F}"/>
                  </a:ext>
                </a:extLst>
              </p:cNvPr>
              <p:cNvSpPr/>
              <p:nvPr/>
            </p:nvSpPr>
            <p:spPr>
              <a:xfrm>
                <a:off x="2743200" y="3886200"/>
                <a:ext cx="685800" cy="685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Box 27">
                <a:extLst>
                  <a:ext uri="{FF2B5EF4-FFF2-40B4-BE49-F238E27FC236}">
                    <a16:creationId xmlns:a16="http://schemas.microsoft.com/office/drawing/2014/main" id="{0D497117-980C-CB36-8EC6-89E41E99EB0E}"/>
                  </a:ext>
                </a:extLst>
              </p:cNvPr>
              <p:cNvSpPr txBox="1"/>
              <p:nvPr/>
            </p:nvSpPr>
            <p:spPr>
              <a:xfrm>
                <a:off x="2845489" y="3998267"/>
                <a:ext cx="505180" cy="476946"/>
              </a:xfrm>
              <a:prstGeom prst="rect">
                <a:avLst/>
              </a:prstGeom>
              <a:noFill/>
            </p:spPr>
            <p:txBody>
              <a:bodyPr wrap="none" rtlCol="0">
                <a:spAutoFit/>
              </a:bodyPr>
              <a:lstStyle/>
              <a:p>
                <a:r>
                  <a:rPr lang="en-US" sz="2400" baseline="30000" dirty="0"/>
                  <a:t>5</a:t>
                </a:r>
                <a:r>
                  <a:rPr lang="en-US" sz="2400" dirty="0"/>
                  <a:t>Li</a:t>
                </a:r>
                <a:endParaRPr lang="de-DE" sz="2400" dirty="0"/>
              </a:p>
            </p:txBody>
          </p:sp>
          <p:sp>
            <p:nvSpPr>
              <p:cNvPr id="29" name="Rounded Rectangle 19">
                <a:extLst>
                  <a:ext uri="{FF2B5EF4-FFF2-40B4-BE49-F238E27FC236}">
                    <a16:creationId xmlns:a16="http://schemas.microsoft.com/office/drawing/2014/main" id="{21E5BBDC-8E88-3CD0-747A-4E52749A8D7C}"/>
                  </a:ext>
                </a:extLst>
              </p:cNvPr>
              <p:cNvSpPr/>
              <p:nvPr/>
            </p:nvSpPr>
            <p:spPr>
              <a:xfrm>
                <a:off x="5334000" y="3886200"/>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29">
                <a:extLst>
                  <a:ext uri="{FF2B5EF4-FFF2-40B4-BE49-F238E27FC236}">
                    <a16:creationId xmlns:a16="http://schemas.microsoft.com/office/drawing/2014/main" id="{EB053498-C8B0-6F50-CE92-F07798203923}"/>
                  </a:ext>
                </a:extLst>
              </p:cNvPr>
              <p:cNvSpPr txBox="1"/>
              <p:nvPr/>
            </p:nvSpPr>
            <p:spPr>
              <a:xfrm>
                <a:off x="5436289" y="3998267"/>
                <a:ext cx="505180" cy="476946"/>
              </a:xfrm>
              <a:prstGeom prst="rect">
                <a:avLst/>
              </a:prstGeom>
              <a:noFill/>
            </p:spPr>
            <p:txBody>
              <a:bodyPr wrap="none" rtlCol="0">
                <a:spAutoFit/>
              </a:bodyPr>
              <a:lstStyle/>
              <a:p>
                <a:r>
                  <a:rPr lang="en-US" sz="2400" baseline="30000" dirty="0"/>
                  <a:t>8</a:t>
                </a:r>
                <a:r>
                  <a:rPr lang="en-US" sz="2400" dirty="0"/>
                  <a:t>Li</a:t>
                </a:r>
                <a:endParaRPr lang="de-DE" sz="2400" dirty="0"/>
              </a:p>
            </p:txBody>
          </p:sp>
          <p:sp>
            <p:nvSpPr>
              <p:cNvPr id="31" name="Rounded Rectangle 21">
                <a:extLst>
                  <a:ext uri="{FF2B5EF4-FFF2-40B4-BE49-F238E27FC236}">
                    <a16:creationId xmlns:a16="http://schemas.microsoft.com/office/drawing/2014/main" id="{00A63DD4-C932-CB33-3368-04543199DB95}"/>
                  </a:ext>
                </a:extLst>
              </p:cNvPr>
              <p:cNvSpPr/>
              <p:nvPr/>
            </p:nvSpPr>
            <p:spPr>
              <a:xfrm>
                <a:off x="3581400" y="3027940"/>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Box 31">
                <a:extLst>
                  <a:ext uri="{FF2B5EF4-FFF2-40B4-BE49-F238E27FC236}">
                    <a16:creationId xmlns:a16="http://schemas.microsoft.com/office/drawing/2014/main" id="{5492AC3C-AC33-A663-8AE8-E50DD2B23291}"/>
                  </a:ext>
                </a:extLst>
              </p:cNvPr>
              <p:cNvSpPr txBox="1"/>
              <p:nvPr/>
            </p:nvSpPr>
            <p:spPr>
              <a:xfrm>
                <a:off x="3657600" y="3140007"/>
                <a:ext cx="629324" cy="476946"/>
              </a:xfrm>
              <a:prstGeom prst="rect">
                <a:avLst/>
              </a:prstGeom>
              <a:noFill/>
            </p:spPr>
            <p:txBody>
              <a:bodyPr wrap="none" rtlCol="0">
                <a:spAutoFit/>
              </a:bodyPr>
              <a:lstStyle/>
              <a:p>
                <a:r>
                  <a:rPr lang="en-US" sz="2400" baseline="30000" dirty="0"/>
                  <a:t>7</a:t>
                </a:r>
                <a:r>
                  <a:rPr lang="en-US" sz="2400" dirty="0"/>
                  <a:t>Be</a:t>
                </a:r>
                <a:endParaRPr lang="de-DE" sz="2400" dirty="0"/>
              </a:p>
            </p:txBody>
          </p:sp>
          <p:sp>
            <p:nvSpPr>
              <p:cNvPr id="33" name="Rounded Rectangle 23">
                <a:extLst>
                  <a:ext uri="{FF2B5EF4-FFF2-40B4-BE49-F238E27FC236}">
                    <a16:creationId xmlns:a16="http://schemas.microsoft.com/office/drawing/2014/main" id="{EAC48D38-B03B-14BB-F3AB-09B21E44246B}"/>
                  </a:ext>
                </a:extLst>
              </p:cNvPr>
              <p:cNvSpPr/>
              <p:nvPr/>
            </p:nvSpPr>
            <p:spPr>
              <a:xfrm>
                <a:off x="4495800" y="3027940"/>
                <a:ext cx="685800" cy="685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Box 33">
                <a:extLst>
                  <a:ext uri="{FF2B5EF4-FFF2-40B4-BE49-F238E27FC236}">
                    <a16:creationId xmlns:a16="http://schemas.microsoft.com/office/drawing/2014/main" id="{84D07D1D-E68D-BC11-7CCB-55E503F7A7EF}"/>
                  </a:ext>
                </a:extLst>
              </p:cNvPr>
              <p:cNvSpPr txBox="1"/>
              <p:nvPr/>
            </p:nvSpPr>
            <p:spPr>
              <a:xfrm>
                <a:off x="4598089" y="3140007"/>
                <a:ext cx="629324" cy="476946"/>
              </a:xfrm>
              <a:prstGeom prst="rect">
                <a:avLst/>
              </a:prstGeom>
              <a:noFill/>
            </p:spPr>
            <p:txBody>
              <a:bodyPr wrap="none" rtlCol="0">
                <a:spAutoFit/>
              </a:bodyPr>
              <a:lstStyle/>
              <a:p>
                <a:r>
                  <a:rPr lang="en-US" sz="2400" baseline="30000" dirty="0"/>
                  <a:t>8</a:t>
                </a:r>
                <a:r>
                  <a:rPr lang="en-US" sz="2400" dirty="0"/>
                  <a:t>Be</a:t>
                </a:r>
                <a:endParaRPr lang="de-DE" sz="2400" dirty="0"/>
              </a:p>
            </p:txBody>
          </p:sp>
          <p:sp>
            <p:nvSpPr>
              <p:cNvPr id="35" name="Rounded Rectangle 25">
                <a:extLst>
                  <a:ext uri="{FF2B5EF4-FFF2-40B4-BE49-F238E27FC236}">
                    <a16:creationId xmlns:a16="http://schemas.microsoft.com/office/drawing/2014/main" id="{33478084-CEED-EA23-EC5A-19E6EE3788DD}"/>
                  </a:ext>
                </a:extLst>
              </p:cNvPr>
              <p:cNvSpPr/>
              <p:nvPr/>
            </p:nvSpPr>
            <p:spPr>
              <a:xfrm>
                <a:off x="5334000" y="3027940"/>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Box 35">
                <a:extLst>
                  <a:ext uri="{FF2B5EF4-FFF2-40B4-BE49-F238E27FC236}">
                    <a16:creationId xmlns:a16="http://schemas.microsoft.com/office/drawing/2014/main" id="{1231D004-192D-BAB6-9D07-B1395F3EAB14}"/>
                  </a:ext>
                </a:extLst>
              </p:cNvPr>
              <p:cNvSpPr txBox="1"/>
              <p:nvPr/>
            </p:nvSpPr>
            <p:spPr>
              <a:xfrm>
                <a:off x="5410200" y="3140007"/>
                <a:ext cx="629324" cy="476946"/>
              </a:xfrm>
              <a:prstGeom prst="rect">
                <a:avLst/>
              </a:prstGeom>
              <a:noFill/>
            </p:spPr>
            <p:txBody>
              <a:bodyPr wrap="none" rtlCol="0">
                <a:spAutoFit/>
              </a:bodyPr>
              <a:lstStyle/>
              <a:p>
                <a:r>
                  <a:rPr lang="en-US" sz="2400" baseline="30000" dirty="0"/>
                  <a:t>9</a:t>
                </a:r>
                <a:r>
                  <a:rPr lang="en-US" sz="2400" dirty="0"/>
                  <a:t>Be</a:t>
                </a:r>
                <a:endParaRPr lang="de-DE" sz="2400" dirty="0"/>
              </a:p>
            </p:txBody>
          </p:sp>
          <p:sp>
            <p:nvSpPr>
              <p:cNvPr id="37" name="Rounded Rectangle 27">
                <a:extLst>
                  <a:ext uri="{FF2B5EF4-FFF2-40B4-BE49-F238E27FC236}">
                    <a16:creationId xmlns:a16="http://schemas.microsoft.com/office/drawing/2014/main" id="{328A658D-9761-8076-FCB2-77A4F40937FA}"/>
                  </a:ext>
                </a:extLst>
              </p:cNvPr>
              <p:cNvSpPr/>
              <p:nvPr/>
            </p:nvSpPr>
            <p:spPr>
              <a:xfrm>
                <a:off x="3596081" y="2179710"/>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Box 37">
                <a:extLst>
                  <a:ext uri="{FF2B5EF4-FFF2-40B4-BE49-F238E27FC236}">
                    <a16:creationId xmlns:a16="http://schemas.microsoft.com/office/drawing/2014/main" id="{790813F0-B691-6A12-C7D5-F3478563A94C}"/>
                  </a:ext>
                </a:extLst>
              </p:cNvPr>
              <p:cNvSpPr txBox="1"/>
              <p:nvPr/>
            </p:nvSpPr>
            <p:spPr>
              <a:xfrm>
                <a:off x="3698371" y="2291777"/>
                <a:ext cx="470421" cy="476946"/>
              </a:xfrm>
              <a:prstGeom prst="rect">
                <a:avLst/>
              </a:prstGeom>
              <a:noFill/>
            </p:spPr>
            <p:txBody>
              <a:bodyPr wrap="none" rtlCol="0">
                <a:spAutoFit/>
              </a:bodyPr>
              <a:lstStyle/>
              <a:p>
                <a:r>
                  <a:rPr lang="en-US" sz="2400" baseline="30000" dirty="0"/>
                  <a:t>8</a:t>
                </a:r>
                <a:r>
                  <a:rPr lang="en-US" sz="2400" dirty="0"/>
                  <a:t>B</a:t>
                </a:r>
                <a:endParaRPr lang="de-DE" sz="2400" dirty="0"/>
              </a:p>
            </p:txBody>
          </p:sp>
          <p:sp>
            <p:nvSpPr>
              <p:cNvPr id="39" name="Rounded Rectangle 29">
                <a:extLst>
                  <a:ext uri="{FF2B5EF4-FFF2-40B4-BE49-F238E27FC236}">
                    <a16:creationId xmlns:a16="http://schemas.microsoft.com/office/drawing/2014/main" id="{19B69E62-9C4E-14A3-BA34-4D16815A919A}"/>
                  </a:ext>
                </a:extLst>
              </p:cNvPr>
              <p:cNvSpPr/>
              <p:nvPr/>
            </p:nvSpPr>
            <p:spPr>
              <a:xfrm>
                <a:off x="4499397" y="2183959"/>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Box 39">
                <a:extLst>
                  <a:ext uri="{FF2B5EF4-FFF2-40B4-BE49-F238E27FC236}">
                    <a16:creationId xmlns:a16="http://schemas.microsoft.com/office/drawing/2014/main" id="{F4357B2B-4E35-CD1A-C5BA-4468C2C67524}"/>
                  </a:ext>
                </a:extLst>
              </p:cNvPr>
              <p:cNvSpPr txBox="1"/>
              <p:nvPr/>
            </p:nvSpPr>
            <p:spPr>
              <a:xfrm>
                <a:off x="4601686" y="2296026"/>
                <a:ext cx="470421" cy="476946"/>
              </a:xfrm>
              <a:prstGeom prst="rect">
                <a:avLst/>
              </a:prstGeom>
              <a:noFill/>
            </p:spPr>
            <p:txBody>
              <a:bodyPr wrap="none" rtlCol="0">
                <a:spAutoFit/>
              </a:bodyPr>
              <a:lstStyle/>
              <a:p>
                <a:r>
                  <a:rPr lang="en-US" sz="2400" baseline="30000" dirty="0"/>
                  <a:t>9</a:t>
                </a:r>
                <a:r>
                  <a:rPr lang="en-US" sz="2400" dirty="0"/>
                  <a:t>B</a:t>
                </a:r>
                <a:endParaRPr lang="de-DE" sz="2400" dirty="0"/>
              </a:p>
            </p:txBody>
          </p:sp>
          <p:sp>
            <p:nvSpPr>
              <p:cNvPr id="41" name="Rounded Rectangle 31">
                <a:extLst>
                  <a:ext uri="{FF2B5EF4-FFF2-40B4-BE49-F238E27FC236}">
                    <a16:creationId xmlns:a16="http://schemas.microsoft.com/office/drawing/2014/main" id="{6EBB45EC-4BB0-E5A9-F3AE-CEC5115AC931}"/>
                  </a:ext>
                </a:extLst>
              </p:cNvPr>
              <p:cNvSpPr/>
              <p:nvPr/>
            </p:nvSpPr>
            <p:spPr>
              <a:xfrm>
                <a:off x="5337597" y="2183959"/>
                <a:ext cx="6858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Box 41">
                <a:extLst>
                  <a:ext uri="{FF2B5EF4-FFF2-40B4-BE49-F238E27FC236}">
                    <a16:creationId xmlns:a16="http://schemas.microsoft.com/office/drawing/2014/main" id="{F8D460DF-AB30-A502-CA42-481D9768346C}"/>
                  </a:ext>
                </a:extLst>
              </p:cNvPr>
              <p:cNvSpPr txBox="1"/>
              <p:nvPr/>
            </p:nvSpPr>
            <p:spPr>
              <a:xfrm>
                <a:off x="5413797" y="2296026"/>
                <a:ext cx="578012" cy="476946"/>
              </a:xfrm>
              <a:prstGeom prst="rect">
                <a:avLst/>
              </a:prstGeom>
              <a:noFill/>
            </p:spPr>
            <p:txBody>
              <a:bodyPr wrap="none" rtlCol="0">
                <a:spAutoFit/>
              </a:bodyPr>
              <a:lstStyle/>
              <a:p>
                <a:r>
                  <a:rPr lang="en-US" sz="2400" baseline="30000" dirty="0"/>
                  <a:t>10</a:t>
                </a:r>
                <a:r>
                  <a:rPr lang="en-US" sz="2400" dirty="0"/>
                  <a:t>B</a:t>
                </a:r>
                <a:endParaRPr lang="de-DE" sz="2400" dirty="0"/>
              </a:p>
            </p:txBody>
          </p:sp>
          <p:sp>
            <p:nvSpPr>
              <p:cNvPr id="43" name="Rounded Rectangle 33">
                <a:extLst>
                  <a:ext uri="{FF2B5EF4-FFF2-40B4-BE49-F238E27FC236}">
                    <a16:creationId xmlns:a16="http://schemas.microsoft.com/office/drawing/2014/main" id="{FF57F661-9A04-0E44-D9CD-479C10950128}"/>
                  </a:ext>
                </a:extLst>
              </p:cNvPr>
              <p:cNvSpPr/>
              <p:nvPr/>
            </p:nvSpPr>
            <p:spPr>
              <a:xfrm>
                <a:off x="2743200" y="5562600"/>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Box 43">
                <a:extLst>
                  <a:ext uri="{FF2B5EF4-FFF2-40B4-BE49-F238E27FC236}">
                    <a16:creationId xmlns:a16="http://schemas.microsoft.com/office/drawing/2014/main" id="{EAD6ECBC-C12C-4230-53C5-33C0426837DC}"/>
                  </a:ext>
                </a:extLst>
              </p:cNvPr>
              <p:cNvSpPr txBox="1"/>
              <p:nvPr/>
            </p:nvSpPr>
            <p:spPr>
              <a:xfrm>
                <a:off x="2845489" y="5674667"/>
                <a:ext cx="496905" cy="476946"/>
              </a:xfrm>
              <a:prstGeom prst="rect">
                <a:avLst/>
              </a:prstGeom>
              <a:noFill/>
            </p:spPr>
            <p:txBody>
              <a:bodyPr wrap="none" rtlCol="0">
                <a:spAutoFit/>
              </a:bodyPr>
              <a:lstStyle/>
              <a:p>
                <a:r>
                  <a:rPr lang="en-US" sz="2400" baseline="30000" dirty="0"/>
                  <a:t>3</a:t>
                </a:r>
                <a:r>
                  <a:rPr lang="en-US" sz="2400" dirty="0"/>
                  <a:t>H</a:t>
                </a:r>
                <a:endParaRPr lang="de-DE" sz="2400" dirty="0"/>
              </a:p>
            </p:txBody>
          </p:sp>
          <p:sp>
            <p:nvSpPr>
              <p:cNvPr id="45" name="Rounded Rectangle 35">
                <a:extLst>
                  <a:ext uri="{FF2B5EF4-FFF2-40B4-BE49-F238E27FC236}">
                    <a16:creationId xmlns:a16="http://schemas.microsoft.com/office/drawing/2014/main" id="{D6413CF7-2E17-E04E-3F02-55FC39143806}"/>
                  </a:ext>
                </a:extLst>
              </p:cNvPr>
              <p:cNvSpPr/>
              <p:nvPr/>
            </p:nvSpPr>
            <p:spPr>
              <a:xfrm>
                <a:off x="1004444" y="4724400"/>
                <a:ext cx="685800" cy="685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Box 45">
                <a:extLst>
                  <a:ext uri="{FF2B5EF4-FFF2-40B4-BE49-F238E27FC236}">
                    <a16:creationId xmlns:a16="http://schemas.microsoft.com/office/drawing/2014/main" id="{999C4990-EC03-1E65-673C-EB08E5CEAFC4}"/>
                  </a:ext>
                </a:extLst>
              </p:cNvPr>
              <p:cNvSpPr txBox="1"/>
              <p:nvPr/>
            </p:nvSpPr>
            <p:spPr>
              <a:xfrm>
                <a:off x="1004444" y="4836467"/>
                <a:ext cx="655808" cy="476946"/>
              </a:xfrm>
              <a:prstGeom prst="rect">
                <a:avLst/>
              </a:prstGeom>
              <a:noFill/>
            </p:spPr>
            <p:txBody>
              <a:bodyPr wrap="none" rtlCol="0">
                <a:spAutoFit/>
              </a:bodyPr>
              <a:lstStyle/>
              <a:p>
                <a:r>
                  <a:rPr lang="en-US" sz="2400" baseline="30000" dirty="0"/>
                  <a:t>2</a:t>
                </a:r>
                <a:r>
                  <a:rPr lang="en-US" sz="2400" dirty="0"/>
                  <a:t>He</a:t>
                </a:r>
                <a:endParaRPr lang="de-DE" sz="2400" dirty="0"/>
              </a:p>
            </p:txBody>
          </p:sp>
          <p:sp>
            <p:nvSpPr>
              <p:cNvPr id="47" name="TextBox 46">
                <a:extLst>
                  <a:ext uri="{FF2B5EF4-FFF2-40B4-BE49-F238E27FC236}">
                    <a16:creationId xmlns:a16="http://schemas.microsoft.com/office/drawing/2014/main" id="{74006D2A-3746-EAEE-C049-8614CFA9488C}"/>
                  </a:ext>
                </a:extLst>
              </p:cNvPr>
              <p:cNvSpPr txBox="1"/>
              <p:nvPr/>
            </p:nvSpPr>
            <p:spPr>
              <a:xfrm>
                <a:off x="5407635" y="4882210"/>
                <a:ext cx="1888966" cy="413354"/>
              </a:xfrm>
              <a:prstGeom prst="rect">
                <a:avLst/>
              </a:prstGeom>
              <a:noFill/>
            </p:spPr>
            <p:txBody>
              <a:bodyPr wrap="none" rtlCol="0">
                <a:spAutoFit/>
              </a:bodyPr>
              <a:lstStyle/>
              <a:p>
                <a:r>
                  <a:rPr lang="en-US" sz="2000" dirty="0">
                    <a:solidFill>
                      <a:srgbClr val="FF0000"/>
                    </a:solidFill>
                  </a:rPr>
                  <a:t>A=8 mass gap</a:t>
                </a:r>
                <a:endParaRPr lang="de-DE" sz="2000" dirty="0">
                  <a:solidFill>
                    <a:srgbClr val="FF0000"/>
                  </a:solidFill>
                </a:endParaRPr>
              </a:p>
            </p:txBody>
          </p:sp>
          <p:sp>
            <p:nvSpPr>
              <p:cNvPr id="48" name="TextBox 47">
                <a:extLst>
                  <a:ext uri="{FF2B5EF4-FFF2-40B4-BE49-F238E27FC236}">
                    <a16:creationId xmlns:a16="http://schemas.microsoft.com/office/drawing/2014/main" id="{40448894-4861-4A3D-EA54-62FB6958FC9C}"/>
                  </a:ext>
                </a:extLst>
              </p:cNvPr>
              <p:cNvSpPr txBox="1"/>
              <p:nvPr/>
            </p:nvSpPr>
            <p:spPr>
              <a:xfrm>
                <a:off x="4302016" y="5736222"/>
                <a:ext cx="1888966" cy="413354"/>
              </a:xfrm>
              <a:prstGeom prst="rect">
                <a:avLst/>
              </a:prstGeom>
              <a:noFill/>
            </p:spPr>
            <p:txBody>
              <a:bodyPr wrap="none" rtlCol="0">
                <a:spAutoFit/>
              </a:bodyPr>
              <a:lstStyle/>
              <a:p>
                <a:r>
                  <a:rPr lang="en-US" sz="2000" dirty="0">
                    <a:solidFill>
                      <a:srgbClr val="FF0000"/>
                    </a:solidFill>
                  </a:rPr>
                  <a:t>A=5 mass gap</a:t>
                </a:r>
                <a:endParaRPr lang="de-DE" sz="2000" dirty="0">
                  <a:solidFill>
                    <a:srgbClr val="FF0000"/>
                  </a:solidFill>
                </a:endParaRPr>
              </a:p>
            </p:txBody>
          </p:sp>
        </p:grpSp>
        <p:sp>
          <p:nvSpPr>
            <p:cNvPr id="7" name="Rounded Rectangle 46">
              <a:extLst>
                <a:ext uri="{FF2B5EF4-FFF2-40B4-BE49-F238E27FC236}">
                  <a16:creationId xmlns:a16="http://schemas.microsoft.com/office/drawing/2014/main" id="{B181BBAF-5B4C-1BC1-FF25-DE2BC94B9279}"/>
                </a:ext>
              </a:extLst>
            </p:cNvPr>
            <p:cNvSpPr/>
            <p:nvPr/>
          </p:nvSpPr>
          <p:spPr>
            <a:xfrm>
              <a:off x="1447800" y="5779773"/>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29D02FDC-2CAB-70C9-88D1-5912C21A40B2}"/>
                </a:ext>
              </a:extLst>
            </p:cNvPr>
            <p:cNvSpPr txBox="1"/>
            <p:nvPr/>
          </p:nvSpPr>
          <p:spPr>
            <a:xfrm>
              <a:off x="1550090" y="5889072"/>
              <a:ext cx="471658" cy="476946"/>
            </a:xfrm>
            <a:prstGeom prst="rect">
              <a:avLst/>
            </a:prstGeom>
            <a:noFill/>
          </p:spPr>
          <p:txBody>
            <a:bodyPr wrap="square" rtlCol="0">
              <a:spAutoFit/>
            </a:bodyPr>
            <a:lstStyle/>
            <a:p>
              <a:r>
                <a:rPr lang="en-US" sz="2400" baseline="30000" dirty="0"/>
                <a:t>1</a:t>
              </a:r>
              <a:r>
                <a:rPr lang="en-US" sz="2400" dirty="0"/>
                <a:t>n</a:t>
              </a:r>
              <a:endParaRPr lang="de-DE" sz="2400" dirty="0"/>
            </a:p>
          </p:txBody>
        </p:sp>
        <p:sp>
          <p:nvSpPr>
            <p:cNvPr id="9" name="Rounded Rectangle 50">
              <a:extLst>
                <a:ext uri="{FF2B5EF4-FFF2-40B4-BE49-F238E27FC236}">
                  <a16:creationId xmlns:a16="http://schemas.microsoft.com/office/drawing/2014/main" id="{374AFA02-4CDA-8C1C-910E-367348D1C474}"/>
                </a:ext>
              </a:extLst>
            </p:cNvPr>
            <p:cNvSpPr/>
            <p:nvPr/>
          </p:nvSpPr>
          <p:spPr>
            <a:xfrm>
              <a:off x="2286000" y="5779773"/>
              <a:ext cx="685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9">
              <a:extLst>
                <a:ext uri="{FF2B5EF4-FFF2-40B4-BE49-F238E27FC236}">
                  <a16:creationId xmlns:a16="http://schemas.microsoft.com/office/drawing/2014/main" id="{24D29F33-3D5A-3F96-2306-F1BE366B3742}"/>
                </a:ext>
              </a:extLst>
            </p:cNvPr>
            <p:cNvSpPr txBox="1"/>
            <p:nvPr/>
          </p:nvSpPr>
          <p:spPr>
            <a:xfrm>
              <a:off x="2403518" y="5880683"/>
              <a:ext cx="465454" cy="476946"/>
            </a:xfrm>
            <a:prstGeom prst="rect">
              <a:avLst/>
            </a:prstGeom>
            <a:noFill/>
          </p:spPr>
          <p:txBody>
            <a:bodyPr wrap="none" rtlCol="0">
              <a:spAutoFit/>
            </a:bodyPr>
            <a:lstStyle/>
            <a:p>
              <a:r>
                <a:rPr lang="en-US" sz="2400" baseline="30000" dirty="0"/>
                <a:t>2</a:t>
              </a:r>
              <a:r>
                <a:rPr lang="en-US" sz="2400" dirty="0"/>
                <a:t>n</a:t>
              </a:r>
              <a:endParaRPr lang="de-DE" sz="2400" dirty="0"/>
            </a:p>
          </p:txBody>
        </p:sp>
      </p:grpSp>
      <p:grpSp>
        <p:nvGrpSpPr>
          <p:cNvPr id="49" name="Group 48">
            <a:extLst>
              <a:ext uri="{FF2B5EF4-FFF2-40B4-BE49-F238E27FC236}">
                <a16:creationId xmlns:a16="http://schemas.microsoft.com/office/drawing/2014/main" id="{F78CD4A8-FE20-561A-3E0F-F37571BA41EE}"/>
              </a:ext>
            </a:extLst>
          </p:cNvPr>
          <p:cNvGrpSpPr/>
          <p:nvPr/>
        </p:nvGrpSpPr>
        <p:grpSpPr>
          <a:xfrm>
            <a:off x="1681402" y="1246331"/>
            <a:ext cx="4690939" cy="4045798"/>
            <a:chOff x="169549" y="1240413"/>
            <a:chExt cx="4690939" cy="4045798"/>
          </a:xfrm>
        </p:grpSpPr>
        <p:cxnSp>
          <p:nvCxnSpPr>
            <p:cNvPr id="50" name="Straight Arrow Connector 49">
              <a:extLst>
                <a:ext uri="{FF2B5EF4-FFF2-40B4-BE49-F238E27FC236}">
                  <a16:creationId xmlns:a16="http://schemas.microsoft.com/office/drawing/2014/main" id="{1776EC79-E94D-B648-72E0-C38204CE6560}"/>
                </a:ext>
              </a:extLst>
            </p:cNvPr>
            <p:cNvCxnSpPr>
              <a:cxnSpLocks/>
            </p:cNvCxnSpPr>
            <p:nvPr/>
          </p:nvCxnSpPr>
          <p:spPr>
            <a:xfrm flipV="1">
              <a:off x="3588360" y="3065804"/>
              <a:ext cx="501161" cy="51874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1" name="Straight Arrow Connector 50">
              <a:extLst>
                <a:ext uri="{FF2B5EF4-FFF2-40B4-BE49-F238E27FC236}">
                  <a16:creationId xmlns:a16="http://schemas.microsoft.com/office/drawing/2014/main" id="{D83C7FD3-B673-1A65-AB97-7B421B77F5D0}"/>
                </a:ext>
              </a:extLst>
            </p:cNvPr>
            <p:cNvCxnSpPr>
              <a:cxnSpLocks/>
            </p:cNvCxnSpPr>
            <p:nvPr/>
          </p:nvCxnSpPr>
          <p:spPr>
            <a:xfrm flipV="1">
              <a:off x="1936585" y="3898186"/>
              <a:ext cx="1362359" cy="1319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0B41278-64DA-4B50-F007-1AC7C8505134}"/>
                </a:ext>
              </a:extLst>
            </p:cNvPr>
            <p:cNvCxnSpPr>
              <a:cxnSpLocks/>
            </p:cNvCxnSpPr>
            <p:nvPr/>
          </p:nvCxnSpPr>
          <p:spPr>
            <a:xfrm flipV="1">
              <a:off x="4253297" y="1240413"/>
              <a:ext cx="607191" cy="1407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DF2E5B6-679F-7D79-B41C-90378D6FA227}"/>
                </a:ext>
              </a:extLst>
            </p:cNvPr>
            <p:cNvCxnSpPr>
              <a:cxnSpLocks/>
              <a:endCxn id="44" idx="1"/>
            </p:cNvCxnSpPr>
            <p:nvPr/>
          </p:nvCxnSpPr>
          <p:spPr>
            <a:xfrm>
              <a:off x="169549" y="5278815"/>
              <a:ext cx="1247275" cy="73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F6563CC7-F737-A735-F336-E32F2C8DEEB2}"/>
              </a:ext>
            </a:extLst>
          </p:cNvPr>
          <p:cNvSpPr txBox="1"/>
          <p:nvPr/>
        </p:nvSpPr>
        <p:spPr>
          <a:xfrm>
            <a:off x="5815825" y="5712088"/>
            <a:ext cx="6841206" cy="954107"/>
          </a:xfrm>
          <a:prstGeom prst="rect">
            <a:avLst/>
          </a:prstGeom>
          <a:noFill/>
        </p:spPr>
        <p:txBody>
          <a:bodyPr wrap="square" rtlCol="0">
            <a:spAutoFit/>
          </a:bodyPr>
          <a:lstStyle/>
          <a:p>
            <a:r>
              <a:rPr lang="en-US" sz="2800" b="1" dirty="0">
                <a:solidFill>
                  <a:srgbClr val="1052FF"/>
                </a:solidFill>
                <a:latin typeface="Oriya MN" pitchFamily="2" charset="0"/>
                <a:cs typeface="Oriya MN" pitchFamily="2" charset="0"/>
              </a:rPr>
              <a:t>Can we bridge the mass gap with tritium and solve the Li problem?</a:t>
            </a:r>
          </a:p>
        </p:txBody>
      </p:sp>
    </p:spTree>
    <p:extLst>
      <p:ext uri="{BB962C8B-B14F-4D97-AF65-F5344CB8AC3E}">
        <p14:creationId xmlns:p14="http://schemas.microsoft.com/office/powerpoint/2010/main" val="19187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circle(in)">
                                      <p:cBhvr>
                                        <p:cTn id="10"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314825" y="316945"/>
            <a:ext cx="11600454" cy="467902"/>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rgbClr val="C00000"/>
              </a:buClr>
              <a:buSzPts val="2200"/>
              <a:buFont typeface="Arial"/>
              <a:buNone/>
            </a:pPr>
            <a:r>
              <a:rPr lang="en-US" sz="3600" dirty="0">
                <a:solidFill>
                  <a:srgbClr val="C00000"/>
                </a:solidFill>
                <a:latin typeface="Oriya MN" pitchFamily="2" charset="0"/>
                <a:ea typeface="Arial"/>
                <a:cs typeface="Oriya MN" pitchFamily="2" charset="0"/>
                <a:sym typeface="Arial"/>
              </a:rPr>
              <a:t>Tritium reactions to explain the observed Li deficit</a:t>
            </a:r>
            <a:endParaRPr sz="3600" dirty="0">
              <a:solidFill>
                <a:srgbClr val="C00000"/>
              </a:solidFill>
              <a:latin typeface="Oriya MN" pitchFamily="2" charset="0"/>
              <a:ea typeface="Arial"/>
              <a:cs typeface="Oriya MN" pitchFamily="2" charset="0"/>
              <a:sym typeface="Arial"/>
            </a:endParaRPr>
          </a:p>
        </p:txBody>
      </p:sp>
      <p:grpSp>
        <p:nvGrpSpPr>
          <p:cNvPr id="296" name="Google Shape;296;p17"/>
          <p:cNvGrpSpPr/>
          <p:nvPr/>
        </p:nvGrpSpPr>
        <p:grpSpPr>
          <a:xfrm>
            <a:off x="457200" y="1523293"/>
            <a:ext cx="6434027" cy="4380987"/>
            <a:chOff x="609600" y="1738993"/>
            <a:chExt cx="6434027" cy="4380987"/>
          </a:xfrm>
        </p:grpSpPr>
        <p:pic>
          <p:nvPicPr>
            <p:cNvPr id="297" name="Google Shape;297;p17" descr="Related image"/>
            <p:cNvPicPr preferRelativeResize="0"/>
            <p:nvPr/>
          </p:nvPicPr>
          <p:blipFill rotWithShape="1">
            <a:blip r:embed="rId3">
              <a:alphaModFix/>
            </a:blip>
            <a:srcRect/>
            <a:stretch/>
          </p:blipFill>
          <p:spPr>
            <a:xfrm>
              <a:off x="609600" y="1752600"/>
              <a:ext cx="4531423" cy="4367380"/>
            </a:xfrm>
            <a:prstGeom prst="rect">
              <a:avLst/>
            </a:prstGeom>
            <a:noFill/>
            <a:ln>
              <a:noFill/>
            </a:ln>
          </p:spPr>
        </p:pic>
        <p:sp>
          <p:nvSpPr>
            <p:cNvPr id="298" name="Google Shape;298;p17"/>
            <p:cNvSpPr/>
            <p:nvPr/>
          </p:nvSpPr>
          <p:spPr>
            <a:xfrm>
              <a:off x="5424487" y="1790700"/>
              <a:ext cx="514350" cy="490538"/>
            </a:xfrm>
            <a:prstGeom prst="rect">
              <a:avLst/>
            </a:prstGeom>
            <a:solidFill>
              <a:srgbClr val="D0D0D0"/>
            </a:solidFill>
            <a:ln w="254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070C0"/>
                </a:solidFill>
                <a:latin typeface="Arial"/>
                <a:ea typeface="Arial"/>
                <a:cs typeface="Arial"/>
                <a:sym typeface="Arial"/>
              </a:endParaRPr>
            </a:p>
          </p:txBody>
        </p:sp>
        <p:sp>
          <p:nvSpPr>
            <p:cNvPr id="299" name="Google Shape;299;p17"/>
            <p:cNvSpPr/>
            <p:nvPr/>
          </p:nvSpPr>
          <p:spPr>
            <a:xfrm>
              <a:off x="6400800" y="1795463"/>
              <a:ext cx="514350" cy="490538"/>
            </a:xfrm>
            <a:prstGeom prst="rect">
              <a:avLst/>
            </a:prstGeom>
            <a:solidFill>
              <a:srgbClr val="D0D0D0"/>
            </a:solidFill>
            <a:ln w="254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070C0"/>
                </a:solidFill>
                <a:latin typeface="Arial"/>
                <a:ea typeface="Arial"/>
                <a:cs typeface="Arial"/>
                <a:sym typeface="Arial"/>
              </a:endParaRPr>
            </a:p>
          </p:txBody>
        </p:sp>
        <p:sp>
          <p:nvSpPr>
            <p:cNvPr id="300" name="Google Shape;300;p17"/>
            <p:cNvSpPr txBox="1"/>
            <p:nvPr/>
          </p:nvSpPr>
          <p:spPr>
            <a:xfrm>
              <a:off x="6267452" y="1790700"/>
              <a:ext cx="776175"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2500"/>
                <a:buFont typeface="Times New Roman"/>
                <a:buNone/>
              </a:pPr>
              <a:r>
                <a:rPr lang="en-US" sz="2500" baseline="30000">
                  <a:solidFill>
                    <a:srgbClr val="0070C0"/>
                  </a:solidFill>
                  <a:latin typeface="Times New Roman"/>
                  <a:ea typeface="Times New Roman"/>
                  <a:cs typeface="Times New Roman"/>
                  <a:sym typeface="Times New Roman"/>
                </a:rPr>
                <a:t>10</a:t>
              </a:r>
              <a:r>
                <a:rPr lang="en-US" sz="2500">
                  <a:solidFill>
                    <a:srgbClr val="0070C0"/>
                  </a:solidFill>
                  <a:latin typeface="Times New Roman"/>
                  <a:ea typeface="Times New Roman"/>
                  <a:cs typeface="Times New Roman"/>
                  <a:sym typeface="Times New Roman"/>
                </a:rPr>
                <a:t>Be</a:t>
              </a:r>
              <a:endParaRPr sz="1800">
                <a:solidFill>
                  <a:srgbClr val="0070C0"/>
                </a:solidFill>
                <a:latin typeface="Arial"/>
                <a:ea typeface="Arial"/>
                <a:cs typeface="Arial"/>
                <a:sym typeface="Arial"/>
              </a:endParaRPr>
            </a:p>
          </p:txBody>
        </p:sp>
        <p:sp>
          <p:nvSpPr>
            <p:cNvPr id="301" name="Google Shape;301;p17"/>
            <p:cNvSpPr txBox="1"/>
            <p:nvPr/>
          </p:nvSpPr>
          <p:spPr>
            <a:xfrm>
              <a:off x="5370903" y="1816684"/>
              <a:ext cx="66556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2500"/>
                <a:buFont typeface="Times New Roman"/>
                <a:buNone/>
              </a:pPr>
              <a:r>
                <a:rPr lang="en-US" sz="2500" baseline="30000">
                  <a:solidFill>
                    <a:srgbClr val="0070C0"/>
                  </a:solidFill>
                  <a:latin typeface="Times New Roman"/>
                  <a:ea typeface="Times New Roman"/>
                  <a:cs typeface="Times New Roman"/>
                  <a:sym typeface="Times New Roman"/>
                </a:rPr>
                <a:t>9</a:t>
              </a:r>
              <a:r>
                <a:rPr lang="en-US" sz="2500">
                  <a:solidFill>
                    <a:srgbClr val="0070C0"/>
                  </a:solidFill>
                  <a:latin typeface="Times New Roman"/>
                  <a:ea typeface="Times New Roman"/>
                  <a:cs typeface="Times New Roman"/>
                  <a:sym typeface="Times New Roman"/>
                </a:rPr>
                <a:t>Be</a:t>
              </a:r>
              <a:endParaRPr sz="1800">
                <a:solidFill>
                  <a:srgbClr val="0070C0"/>
                </a:solidFill>
                <a:latin typeface="Arial"/>
                <a:ea typeface="Arial"/>
                <a:cs typeface="Arial"/>
                <a:sym typeface="Arial"/>
              </a:endParaRPr>
            </a:p>
          </p:txBody>
        </p:sp>
        <p:cxnSp>
          <p:nvCxnSpPr>
            <p:cNvPr id="302" name="Google Shape;302;p17"/>
            <p:cNvCxnSpPr>
              <a:endCxn id="300" idx="2"/>
            </p:cNvCxnSpPr>
            <p:nvPr/>
          </p:nvCxnSpPr>
          <p:spPr>
            <a:xfrm rot="10800000" flipH="1">
              <a:off x="5072139" y="2283143"/>
              <a:ext cx="1583400" cy="360900"/>
            </a:xfrm>
            <a:prstGeom prst="straightConnector1">
              <a:avLst/>
            </a:prstGeom>
            <a:noFill/>
            <a:ln w="38100" cap="flat" cmpd="sng">
              <a:solidFill>
                <a:srgbClr val="FF0000"/>
              </a:solidFill>
              <a:prstDash val="solid"/>
              <a:round/>
              <a:headEnd type="none" w="sm" len="sm"/>
              <a:tailEnd type="triangle" w="med" len="med"/>
            </a:ln>
          </p:spPr>
        </p:cxnSp>
        <p:sp>
          <p:nvSpPr>
            <p:cNvPr id="303" name="Google Shape;303;p17"/>
            <p:cNvSpPr/>
            <p:nvPr/>
          </p:nvSpPr>
          <p:spPr>
            <a:xfrm>
              <a:off x="2581274" y="4605338"/>
              <a:ext cx="514350" cy="490538"/>
            </a:xfrm>
            <a:prstGeom prst="rect">
              <a:avLst/>
            </a:prstGeom>
            <a:noFill/>
            <a:ln w="25400" cap="flat" cmpd="sng">
              <a:solidFill>
                <a:srgbClr val="C050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070C0"/>
                </a:solidFill>
                <a:latin typeface="Arial"/>
                <a:ea typeface="Arial"/>
                <a:cs typeface="Arial"/>
                <a:sym typeface="Arial"/>
              </a:endParaRPr>
            </a:p>
          </p:txBody>
        </p:sp>
        <p:cxnSp>
          <p:nvCxnSpPr>
            <p:cNvPr id="304" name="Google Shape;304;p17"/>
            <p:cNvCxnSpPr/>
            <p:nvPr/>
          </p:nvCxnSpPr>
          <p:spPr>
            <a:xfrm rot="10800000" flipH="1">
              <a:off x="5072062" y="2292668"/>
              <a:ext cx="616745" cy="351421"/>
            </a:xfrm>
            <a:prstGeom prst="straightConnector1">
              <a:avLst/>
            </a:prstGeom>
            <a:noFill/>
            <a:ln w="38100" cap="flat" cmpd="sng">
              <a:solidFill>
                <a:srgbClr val="FF0000"/>
              </a:solidFill>
              <a:prstDash val="solid"/>
              <a:round/>
              <a:headEnd type="none" w="sm" len="sm"/>
              <a:tailEnd type="triangle" w="med" len="med"/>
            </a:ln>
          </p:spPr>
        </p:cxnSp>
        <p:sp>
          <p:nvSpPr>
            <p:cNvPr id="305" name="Google Shape;305;p17"/>
            <p:cNvSpPr txBox="1"/>
            <p:nvPr/>
          </p:nvSpPr>
          <p:spPr>
            <a:xfrm rot="-812790">
              <a:off x="5749447" y="2397220"/>
              <a:ext cx="779713" cy="4616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en-US" sz="2400">
                  <a:solidFill>
                    <a:srgbClr val="FF0000"/>
                  </a:solidFill>
                  <a:latin typeface="Arial"/>
                  <a:ea typeface="Arial"/>
                  <a:cs typeface="Arial"/>
                  <a:sym typeface="Arial"/>
                </a:rPr>
                <a:t>(t,γ)</a:t>
              </a:r>
              <a:endParaRPr sz="2400">
                <a:solidFill>
                  <a:srgbClr val="FF0000"/>
                </a:solidFill>
                <a:latin typeface="Arial"/>
                <a:ea typeface="Arial"/>
                <a:cs typeface="Arial"/>
                <a:sym typeface="Arial"/>
              </a:endParaRPr>
            </a:p>
          </p:txBody>
        </p:sp>
        <p:sp>
          <p:nvSpPr>
            <p:cNvPr id="306" name="Google Shape;306;p17"/>
            <p:cNvSpPr txBox="1"/>
            <p:nvPr/>
          </p:nvSpPr>
          <p:spPr>
            <a:xfrm rot="-2038578">
              <a:off x="4839429" y="1969529"/>
              <a:ext cx="9660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en-US" sz="2400">
                  <a:solidFill>
                    <a:srgbClr val="FF0000"/>
                  </a:solidFill>
                  <a:latin typeface="Arial"/>
                  <a:ea typeface="Arial"/>
                  <a:cs typeface="Arial"/>
                  <a:sym typeface="Arial"/>
                </a:rPr>
                <a:t>(t,n)</a:t>
              </a:r>
              <a:endParaRPr sz="2400">
                <a:solidFill>
                  <a:srgbClr val="FF0000"/>
                </a:solidFill>
                <a:latin typeface="Arial"/>
                <a:ea typeface="Arial"/>
                <a:cs typeface="Arial"/>
                <a:sym typeface="Arial"/>
              </a:endParaRPr>
            </a:p>
          </p:txBody>
        </p:sp>
      </p:grpSp>
      <p:sp>
        <p:nvSpPr>
          <p:cNvPr id="307" name="Google Shape;307;p17"/>
          <p:cNvSpPr txBox="1"/>
          <p:nvPr/>
        </p:nvSpPr>
        <p:spPr>
          <a:xfrm>
            <a:off x="6985184" y="965822"/>
            <a:ext cx="5115772" cy="28930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n-US" sz="2400" dirty="0">
                <a:solidFill>
                  <a:schemeClr val="dk1"/>
                </a:solidFill>
                <a:latin typeface="Calibri"/>
                <a:ea typeface="Calibri"/>
                <a:cs typeface="Calibri"/>
                <a:sym typeface="Calibri"/>
              </a:rPr>
              <a:t>The neglect of  these tritium reactions may explain why the observed </a:t>
            </a:r>
            <a:r>
              <a:rPr lang="en-US" sz="2400" baseline="30000" dirty="0">
                <a:solidFill>
                  <a:schemeClr val="dk1"/>
                </a:solidFill>
                <a:latin typeface="Calibri"/>
                <a:ea typeface="Calibri"/>
                <a:cs typeface="Calibri"/>
                <a:sym typeface="Calibri"/>
              </a:rPr>
              <a:t>7</a:t>
            </a:r>
            <a:r>
              <a:rPr lang="en-US" sz="2400" dirty="0">
                <a:solidFill>
                  <a:schemeClr val="dk1"/>
                </a:solidFill>
                <a:latin typeface="Calibri"/>
                <a:ea typeface="Calibri"/>
                <a:cs typeface="Calibri"/>
                <a:sym typeface="Calibri"/>
              </a:rPr>
              <a:t>Li abundance is three-four times lower than predicted! </a:t>
            </a:r>
            <a:endParaRPr sz="2400" dirty="0"/>
          </a:p>
          <a:p>
            <a:pPr marL="0" marR="0" lvl="0" indent="0" algn="l" rtl="0">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Calibri"/>
              <a:buNone/>
            </a:pPr>
            <a:r>
              <a:rPr lang="en-US" sz="3200" dirty="0">
                <a:solidFill>
                  <a:srgbClr val="FF0000"/>
                </a:solidFill>
                <a:latin typeface="Calibri"/>
                <a:ea typeface="Calibri"/>
                <a:cs typeface="Calibri"/>
                <a:sym typeface="Calibri"/>
              </a:rPr>
              <a:t>Subsequent </a:t>
            </a:r>
            <a:r>
              <a:rPr lang="en-US" sz="3200" baseline="30000" dirty="0">
                <a:solidFill>
                  <a:srgbClr val="FF0000"/>
                </a:solidFill>
                <a:latin typeface="Calibri"/>
                <a:ea typeface="Calibri"/>
                <a:cs typeface="Calibri"/>
                <a:sym typeface="Calibri"/>
              </a:rPr>
              <a:t>9</a:t>
            </a:r>
            <a:r>
              <a:rPr lang="en-US" sz="3200" dirty="0">
                <a:solidFill>
                  <a:srgbClr val="FF0000"/>
                </a:solidFill>
                <a:latin typeface="Calibri"/>
                <a:ea typeface="Calibri"/>
                <a:cs typeface="Calibri"/>
                <a:sym typeface="Calibri"/>
              </a:rPr>
              <a:t>Be(</a:t>
            </a:r>
            <a:r>
              <a:rPr lang="en-US" sz="3200" dirty="0">
                <a:solidFill>
                  <a:srgbClr val="FF0000"/>
                </a:solidFill>
                <a:latin typeface="Noto Sans Symbols"/>
                <a:ea typeface="Noto Sans Symbols"/>
                <a:cs typeface="Noto Sans Symbols"/>
                <a:sym typeface="Noto Sans Symbols"/>
              </a:rPr>
              <a:t>α</a:t>
            </a:r>
            <a:r>
              <a:rPr lang="en-US" sz="3200" dirty="0">
                <a:solidFill>
                  <a:srgbClr val="FF0000"/>
                </a:solidFill>
                <a:latin typeface="Calibri"/>
                <a:ea typeface="Calibri"/>
                <a:cs typeface="Calibri"/>
                <a:sym typeface="Calibri"/>
              </a:rPr>
              <a:t>,n)</a:t>
            </a:r>
            <a:r>
              <a:rPr lang="en-US" sz="3200" baseline="30000" dirty="0">
                <a:solidFill>
                  <a:srgbClr val="FF0000"/>
                </a:solidFill>
                <a:latin typeface="Calibri"/>
                <a:ea typeface="Calibri"/>
                <a:cs typeface="Calibri"/>
                <a:sym typeface="Calibri"/>
              </a:rPr>
              <a:t>12</a:t>
            </a:r>
            <a:r>
              <a:rPr lang="en-US" sz="3200" dirty="0">
                <a:solidFill>
                  <a:srgbClr val="FF0000"/>
                </a:solidFill>
                <a:latin typeface="Calibri"/>
                <a:ea typeface="Calibri"/>
                <a:cs typeface="Calibri"/>
                <a:sym typeface="Calibri"/>
              </a:rPr>
              <a:t>C  may generate neutrons and </a:t>
            </a:r>
            <a:r>
              <a:rPr lang="en-US" sz="3200" baseline="30000" dirty="0">
                <a:solidFill>
                  <a:srgbClr val="FF0000"/>
                </a:solidFill>
                <a:latin typeface="Calibri"/>
                <a:ea typeface="Calibri"/>
                <a:cs typeface="Calibri"/>
                <a:sym typeface="Calibri"/>
              </a:rPr>
              <a:t>12</a:t>
            </a:r>
            <a:r>
              <a:rPr lang="en-US" sz="3200" dirty="0">
                <a:solidFill>
                  <a:srgbClr val="FF0000"/>
                </a:solidFill>
                <a:latin typeface="Calibri"/>
                <a:ea typeface="Calibri"/>
                <a:cs typeface="Calibri"/>
                <a:sym typeface="Calibri"/>
              </a:rPr>
              <a:t>C.</a:t>
            </a:r>
            <a:endParaRPr sz="3200" dirty="0">
              <a:solidFill>
                <a:schemeClr val="dk1"/>
              </a:solidFill>
              <a:latin typeface="Arial"/>
              <a:ea typeface="Arial"/>
              <a:cs typeface="Arial"/>
              <a:sym typeface="Arial"/>
            </a:endParaRPr>
          </a:p>
        </p:txBody>
      </p:sp>
      <p:sp>
        <p:nvSpPr>
          <p:cNvPr id="308" name="Google Shape;308;p17"/>
          <p:cNvSpPr txBox="1"/>
          <p:nvPr/>
        </p:nvSpPr>
        <p:spPr>
          <a:xfrm>
            <a:off x="3581400" y="4150256"/>
            <a:ext cx="8610600" cy="26776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aseline="300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H(t,2n) fusion and </a:t>
            </a:r>
            <a:r>
              <a:rPr lang="en-US" sz="2400" baseline="300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H(</a:t>
            </a:r>
            <a:r>
              <a:rPr lang="en-US" sz="2400" baseline="300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He,pn) fusion require further studies at low energies.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a:t>
            </a:r>
            <a:r>
              <a:rPr lang="en-US" sz="2400" baseline="300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H(α,γ)</a:t>
            </a:r>
            <a:r>
              <a:rPr lang="en-US" sz="2400" baseline="30000">
                <a:solidFill>
                  <a:schemeClr val="dk1"/>
                </a:solidFill>
                <a:latin typeface="Calibri"/>
                <a:ea typeface="Calibri"/>
                <a:cs typeface="Calibri"/>
                <a:sym typeface="Calibri"/>
              </a:rPr>
              <a:t>7</a:t>
            </a:r>
            <a:r>
              <a:rPr lang="en-US" sz="2400">
                <a:solidFill>
                  <a:schemeClr val="dk1"/>
                </a:solidFill>
                <a:latin typeface="Calibri"/>
                <a:ea typeface="Calibri"/>
                <a:cs typeface="Calibri"/>
                <a:sym typeface="Calibri"/>
              </a:rPr>
              <a:t>Li fusion studies show pronounced discrepancies. </a:t>
            </a:r>
            <a:endParaRPr sz="24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Given the high abundances of tritium in the early Big Bang environment also the strength of the subsequent </a:t>
            </a:r>
            <a:r>
              <a:rPr lang="en-US" sz="2400" baseline="30000">
                <a:solidFill>
                  <a:srgbClr val="FF0000"/>
                </a:solidFill>
                <a:latin typeface="Calibri"/>
                <a:ea typeface="Calibri"/>
                <a:cs typeface="Calibri"/>
                <a:sym typeface="Calibri"/>
              </a:rPr>
              <a:t>7</a:t>
            </a:r>
            <a:r>
              <a:rPr lang="en-US" sz="2400">
                <a:solidFill>
                  <a:srgbClr val="FF0000"/>
                </a:solidFill>
                <a:latin typeface="Calibri"/>
                <a:ea typeface="Calibri"/>
                <a:cs typeface="Calibri"/>
                <a:sym typeface="Calibri"/>
              </a:rPr>
              <a:t>Li(t,γ)</a:t>
            </a:r>
            <a:r>
              <a:rPr lang="en-US" sz="2400" baseline="30000">
                <a:solidFill>
                  <a:srgbClr val="FF0000"/>
                </a:solidFill>
                <a:latin typeface="Calibri"/>
                <a:ea typeface="Calibri"/>
                <a:cs typeface="Calibri"/>
                <a:sym typeface="Calibri"/>
              </a:rPr>
              <a:t>10</a:t>
            </a:r>
            <a:r>
              <a:rPr lang="en-US" sz="2400">
                <a:solidFill>
                  <a:srgbClr val="FF0000"/>
                </a:solidFill>
                <a:latin typeface="Calibri"/>
                <a:ea typeface="Calibri"/>
                <a:cs typeface="Calibri"/>
                <a:sym typeface="Calibri"/>
              </a:rPr>
              <a:t>Be </a:t>
            </a:r>
            <a:r>
              <a:rPr lang="en-US" sz="2400">
                <a:solidFill>
                  <a:schemeClr val="dk1"/>
                </a:solidFill>
                <a:latin typeface="Calibri"/>
                <a:ea typeface="Calibri"/>
                <a:cs typeface="Calibri"/>
                <a:sym typeface="Calibri"/>
              </a:rPr>
              <a:t>and </a:t>
            </a:r>
            <a:r>
              <a:rPr lang="en-US" sz="2400" baseline="30000">
                <a:solidFill>
                  <a:srgbClr val="FF0000"/>
                </a:solidFill>
                <a:latin typeface="Calibri"/>
                <a:ea typeface="Calibri"/>
                <a:cs typeface="Calibri"/>
                <a:sym typeface="Calibri"/>
              </a:rPr>
              <a:t>7</a:t>
            </a:r>
            <a:r>
              <a:rPr lang="en-US" sz="2400">
                <a:solidFill>
                  <a:srgbClr val="FF0000"/>
                </a:solidFill>
                <a:latin typeface="Calibri"/>
                <a:ea typeface="Calibri"/>
                <a:cs typeface="Calibri"/>
                <a:sym typeface="Calibri"/>
              </a:rPr>
              <a:t>Li(t,n)</a:t>
            </a:r>
            <a:r>
              <a:rPr lang="en-US" sz="2400" baseline="30000">
                <a:solidFill>
                  <a:srgbClr val="FF0000"/>
                </a:solidFill>
                <a:latin typeface="Calibri"/>
                <a:ea typeface="Calibri"/>
                <a:cs typeface="Calibri"/>
                <a:sym typeface="Calibri"/>
              </a:rPr>
              <a:t>9</a:t>
            </a:r>
            <a:r>
              <a:rPr lang="en-US" sz="2400">
                <a:solidFill>
                  <a:srgbClr val="FF0000"/>
                </a:solidFill>
                <a:latin typeface="Calibri"/>
                <a:ea typeface="Calibri"/>
                <a:cs typeface="Calibri"/>
                <a:sym typeface="Calibri"/>
              </a:rPr>
              <a:t>Be </a:t>
            </a:r>
            <a:r>
              <a:rPr lang="en-US" sz="2400">
                <a:solidFill>
                  <a:schemeClr val="dk1"/>
                </a:solidFill>
                <a:latin typeface="Calibri"/>
                <a:ea typeface="Calibri"/>
                <a:cs typeface="Calibri"/>
                <a:sym typeface="Calibri"/>
              </a:rPr>
              <a:t>reactions need to be investigated as possible solution of Lithium problem. </a:t>
            </a:r>
            <a:endParaRPr sz="24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8"/>
          <p:cNvSpPr txBox="1"/>
          <p:nvPr/>
        </p:nvSpPr>
        <p:spPr>
          <a:xfrm>
            <a:off x="3853006" y="5246990"/>
            <a:ext cx="8994314"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2400"/>
              <a:buFont typeface="Calibri"/>
              <a:buNone/>
            </a:pPr>
            <a:r>
              <a:rPr lang="en-US" sz="2800" dirty="0">
                <a:solidFill>
                  <a:srgbClr val="0070C0"/>
                </a:solidFill>
                <a:latin typeface="Calibri"/>
                <a:ea typeface="Calibri"/>
                <a:cs typeface="Calibri"/>
                <a:sym typeface="Calibri"/>
              </a:rPr>
              <a:t>How are the CNO elements formed before CNO cycle? </a:t>
            </a:r>
          </a:p>
          <a:p>
            <a:pPr marL="742950" marR="0" lvl="0" indent="-742950" algn="l" rtl="0">
              <a:spcBef>
                <a:spcPts val="0"/>
              </a:spcBef>
              <a:spcAft>
                <a:spcPts val="0"/>
              </a:spcAft>
              <a:buClr>
                <a:srgbClr val="C00000"/>
              </a:buClr>
              <a:buSzPts val="2400"/>
              <a:buFont typeface="Calibri"/>
              <a:buAutoNum type="alphaLcPeriod"/>
            </a:pPr>
            <a:r>
              <a:rPr lang="en-US" sz="2800" dirty="0">
                <a:solidFill>
                  <a:srgbClr val="0070C0"/>
                </a:solidFill>
                <a:latin typeface="Calibri"/>
                <a:ea typeface="Calibri"/>
                <a:cs typeface="Calibri"/>
                <a:sym typeface="Calibri"/>
              </a:rPr>
              <a:t>First stars on primordial matter? </a:t>
            </a:r>
          </a:p>
          <a:p>
            <a:pPr marL="742950" marR="0" lvl="0" indent="-742950" algn="l" rtl="0">
              <a:spcBef>
                <a:spcPts val="0"/>
              </a:spcBef>
              <a:spcAft>
                <a:spcPts val="0"/>
              </a:spcAft>
              <a:buClr>
                <a:srgbClr val="C00000"/>
              </a:buClr>
              <a:buSzPts val="2400"/>
              <a:buFont typeface="Calibri"/>
              <a:buAutoNum type="alphaLcPeriod"/>
            </a:pPr>
            <a:r>
              <a:rPr lang="en-US" sz="2800" dirty="0">
                <a:solidFill>
                  <a:srgbClr val="0070C0"/>
                </a:solidFill>
                <a:latin typeface="Calibri"/>
                <a:ea typeface="Calibri"/>
                <a:cs typeface="Calibri"/>
                <a:sym typeface="Calibri"/>
              </a:rPr>
              <a:t>Big Bang nucleosynthesis…tritium?</a:t>
            </a:r>
            <a:br>
              <a:rPr lang="en-US" sz="2800" dirty="0">
                <a:solidFill>
                  <a:srgbClr val="0070C0"/>
                </a:solidFill>
                <a:latin typeface="Calibri"/>
                <a:ea typeface="Calibri"/>
                <a:cs typeface="Calibri"/>
                <a:sym typeface="Calibri"/>
              </a:rPr>
            </a:br>
            <a:endParaRPr sz="2800" dirty="0">
              <a:solidFill>
                <a:srgbClr val="0070C0"/>
              </a:solidFill>
              <a:latin typeface="Calibri"/>
              <a:ea typeface="Calibri"/>
              <a:cs typeface="Calibri"/>
              <a:sym typeface="Calibri"/>
            </a:endParaRPr>
          </a:p>
        </p:txBody>
      </p:sp>
      <p:sp>
        <p:nvSpPr>
          <p:cNvPr id="315" name="Google Shape;315;p18"/>
          <p:cNvSpPr/>
          <p:nvPr/>
        </p:nvSpPr>
        <p:spPr>
          <a:xfrm>
            <a:off x="5050564" y="1871529"/>
            <a:ext cx="683664" cy="1999716"/>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a:ea typeface="Arial"/>
              <a:cs typeface="Arial"/>
              <a:sym typeface="Arial"/>
            </a:endParaRPr>
          </a:p>
        </p:txBody>
      </p:sp>
      <p:pic>
        <p:nvPicPr>
          <p:cNvPr id="316" name="Google Shape;316;p18"/>
          <p:cNvPicPr preferRelativeResize="0"/>
          <p:nvPr/>
        </p:nvPicPr>
        <p:blipFill rotWithShape="1">
          <a:blip r:embed="rId3">
            <a:alphaModFix/>
          </a:blip>
          <a:srcRect/>
          <a:stretch/>
        </p:blipFill>
        <p:spPr>
          <a:xfrm>
            <a:off x="4998708" y="1206133"/>
            <a:ext cx="5301177" cy="3872683"/>
          </a:xfrm>
          <a:prstGeom prst="rect">
            <a:avLst/>
          </a:prstGeom>
          <a:noFill/>
          <a:ln>
            <a:noFill/>
          </a:ln>
        </p:spPr>
      </p:pic>
      <p:sp>
        <p:nvSpPr>
          <p:cNvPr id="317" name="Google Shape;317;p18"/>
          <p:cNvSpPr txBox="1">
            <a:spLocks noGrp="1"/>
          </p:cNvSpPr>
          <p:nvPr>
            <p:ph type="title"/>
          </p:nvPr>
        </p:nvSpPr>
        <p:spPr>
          <a:xfrm>
            <a:off x="649579" y="414467"/>
            <a:ext cx="9989589" cy="571474"/>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rgbClr val="7030A0"/>
              </a:buClr>
              <a:buSzPts val="2200"/>
              <a:buFont typeface="Arial"/>
              <a:buNone/>
            </a:pPr>
            <a:r>
              <a:rPr lang="en-US">
                <a:solidFill>
                  <a:srgbClr val="7030A0"/>
                </a:solidFill>
                <a:latin typeface="Arial"/>
                <a:ea typeface="Arial"/>
                <a:cs typeface="Arial"/>
                <a:sym typeface="Arial"/>
              </a:rPr>
              <a:t>Element Distributions in </a:t>
            </a:r>
            <a:r>
              <a:rPr lang="en-US">
                <a:solidFill>
                  <a:srgbClr val="C00000"/>
                </a:solidFill>
                <a:latin typeface="Arial"/>
                <a:ea typeface="Arial"/>
                <a:cs typeface="Arial"/>
                <a:sym typeface="Arial"/>
              </a:rPr>
              <a:t>very old </a:t>
            </a:r>
            <a:r>
              <a:rPr lang="en-US">
                <a:solidFill>
                  <a:srgbClr val="7030A0"/>
                </a:solidFill>
                <a:latin typeface="Arial"/>
                <a:ea typeface="Arial"/>
                <a:cs typeface="Arial"/>
                <a:sym typeface="Arial"/>
              </a:rPr>
              <a:t>Stars</a:t>
            </a:r>
            <a:endParaRPr>
              <a:solidFill>
                <a:srgbClr val="7030A0"/>
              </a:solidFill>
              <a:latin typeface="Arial"/>
              <a:ea typeface="Arial"/>
              <a:cs typeface="Arial"/>
              <a:sym typeface="Arial"/>
            </a:endParaRPr>
          </a:p>
        </p:txBody>
      </p:sp>
      <p:pic>
        <p:nvPicPr>
          <p:cNvPr id="318" name="Google Shape;318;p18"/>
          <p:cNvPicPr preferRelativeResize="0"/>
          <p:nvPr/>
        </p:nvPicPr>
        <p:blipFill rotWithShape="1">
          <a:blip r:embed="rId4">
            <a:alphaModFix/>
          </a:blip>
          <a:srcRect/>
          <a:stretch/>
        </p:blipFill>
        <p:spPr>
          <a:xfrm>
            <a:off x="649579" y="3752041"/>
            <a:ext cx="2393297" cy="2402870"/>
          </a:xfrm>
          <a:prstGeom prst="rect">
            <a:avLst/>
          </a:prstGeom>
          <a:noFill/>
          <a:ln>
            <a:noFill/>
          </a:ln>
        </p:spPr>
      </p:pic>
      <p:pic>
        <p:nvPicPr>
          <p:cNvPr id="319" name="Google Shape;319;p18"/>
          <p:cNvPicPr preferRelativeResize="0"/>
          <p:nvPr/>
        </p:nvPicPr>
        <p:blipFill rotWithShape="1">
          <a:blip r:embed="rId5">
            <a:alphaModFix/>
          </a:blip>
          <a:srcRect/>
          <a:stretch/>
        </p:blipFill>
        <p:spPr>
          <a:xfrm>
            <a:off x="649580" y="1227564"/>
            <a:ext cx="2393296" cy="2393296"/>
          </a:xfrm>
          <a:prstGeom prst="rect">
            <a:avLst/>
          </a:prstGeom>
          <a:noFill/>
          <a:ln>
            <a:noFill/>
          </a:ln>
        </p:spPr>
      </p:pic>
      <p:sp>
        <p:nvSpPr>
          <p:cNvPr id="320" name="Google Shape;320;p18"/>
          <p:cNvSpPr txBox="1"/>
          <p:nvPr/>
        </p:nvSpPr>
        <p:spPr>
          <a:xfrm>
            <a:off x="1224521" y="1828819"/>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He 1327-2326</a:t>
            </a:r>
            <a:endParaRPr sz="2400">
              <a:solidFill>
                <a:schemeClr val="lt1"/>
              </a:solidFill>
              <a:latin typeface="Arial"/>
              <a:ea typeface="Arial"/>
              <a:cs typeface="Arial"/>
              <a:sym typeface="Arial"/>
            </a:endParaRPr>
          </a:p>
        </p:txBody>
      </p:sp>
      <p:sp>
        <p:nvSpPr>
          <p:cNvPr id="321" name="Google Shape;321;p18"/>
          <p:cNvSpPr txBox="1"/>
          <p:nvPr/>
        </p:nvSpPr>
        <p:spPr>
          <a:xfrm>
            <a:off x="1293677" y="4235287"/>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He 0107-5240</a:t>
            </a:r>
            <a:endParaRPr sz="2400">
              <a:solidFill>
                <a:schemeClr val="lt1"/>
              </a:solidFill>
              <a:latin typeface="Arial"/>
              <a:ea typeface="Arial"/>
              <a:cs typeface="Arial"/>
              <a:sym typeface="Arial"/>
            </a:endParaRPr>
          </a:p>
        </p:txBody>
      </p:sp>
      <p:sp>
        <p:nvSpPr>
          <p:cNvPr id="322" name="Google Shape;322;p18"/>
          <p:cNvSpPr txBox="1"/>
          <p:nvPr/>
        </p:nvSpPr>
        <p:spPr>
          <a:xfrm>
            <a:off x="11582401" y="5613"/>
            <a:ext cx="609599" cy="338554"/>
          </a:xfrm>
          <a:prstGeom prst="rect">
            <a:avLst/>
          </a:prstGeom>
          <a:solidFill>
            <a:srgbClr val="02399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SI.a</a:t>
            </a:r>
            <a:endParaRPr sz="1600" b="1"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5F21FB-DB8C-C3F9-EC5E-C5940CF556B8}"/>
              </a:ext>
            </a:extLst>
          </p:cNvPr>
          <p:cNvPicPr>
            <a:picLocks noChangeAspect="1"/>
          </p:cNvPicPr>
          <p:nvPr/>
        </p:nvPicPr>
        <p:blipFill>
          <a:blip r:embed="rId2"/>
          <a:stretch>
            <a:fillRect/>
          </a:stretch>
        </p:blipFill>
        <p:spPr>
          <a:xfrm>
            <a:off x="0" y="441961"/>
            <a:ext cx="12491561" cy="5652430"/>
          </a:xfrm>
          <a:prstGeom prst="rect">
            <a:avLst/>
          </a:prstGeom>
        </p:spPr>
      </p:pic>
    </p:spTree>
    <p:extLst>
      <p:ext uri="{BB962C8B-B14F-4D97-AF65-F5344CB8AC3E}">
        <p14:creationId xmlns:p14="http://schemas.microsoft.com/office/powerpoint/2010/main" val="187451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6049-207F-8E73-C969-33404A45BA6A}"/>
              </a:ext>
            </a:extLst>
          </p:cNvPr>
          <p:cNvSpPr>
            <a:spLocks noGrp="1"/>
          </p:cNvSpPr>
          <p:nvPr>
            <p:ph type="title"/>
          </p:nvPr>
        </p:nvSpPr>
        <p:spPr>
          <a:xfrm>
            <a:off x="272463" y="-167162"/>
            <a:ext cx="10515600" cy="1325563"/>
          </a:xfrm>
        </p:spPr>
        <p:txBody>
          <a:bodyPr/>
          <a:lstStyle/>
          <a:p>
            <a:r>
              <a:rPr lang="en-US" dirty="0">
                <a:solidFill>
                  <a:srgbClr val="C00000"/>
                </a:solidFill>
              </a:rPr>
              <a:t>Formation of tritium as neutron storage</a:t>
            </a:r>
          </a:p>
        </p:txBody>
      </p:sp>
      <p:sp>
        <p:nvSpPr>
          <p:cNvPr id="3" name="TextBox 2">
            <a:extLst>
              <a:ext uri="{FF2B5EF4-FFF2-40B4-BE49-F238E27FC236}">
                <a16:creationId xmlns:a16="http://schemas.microsoft.com/office/drawing/2014/main" id="{C0BBD546-8CBF-F451-6B8B-80FA53FCCA1A}"/>
              </a:ext>
            </a:extLst>
          </p:cNvPr>
          <p:cNvSpPr txBox="1"/>
          <p:nvPr/>
        </p:nvSpPr>
        <p:spPr>
          <a:xfrm>
            <a:off x="114322" y="1509756"/>
            <a:ext cx="2333577" cy="1446550"/>
          </a:xfrm>
          <a:prstGeom prst="rect">
            <a:avLst/>
          </a:prstGeom>
          <a:noFill/>
        </p:spPr>
        <p:txBody>
          <a:bodyPr wrap="square" rtlCol="0">
            <a:spAutoFit/>
          </a:bodyPr>
          <a:lstStyle/>
          <a:p>
            <a:r>
              <a:rPr lang="en-US" sz="2400" dirty="0"/>
              <a:t>Big Bang </a:t>
            </a:r>
            <a:r>
              <a:rPr lang="en-US" sz="1600" dirty="0"/>
              <a:t>nucleosynthesis building heavier elements  within a 10 m timescale</a:t>
            </a:r>
          </a:p>
        </p:txBody>
      </p:sp>
      <p:sp>
        <p:nvSpPr>
          <p:cNvPr id="4" name="TextBox 3">
            <a:extLst>
              <a:ext uri="{FF2B5EF4-FFF2-40B4-BE49-F238E27FC236}">
                <a16:creationId xmlns:a16="http://schemas.microsoft.com/office/drawing/2014/main" id="{44A7B408-B9F7-80B0-CC6E-A53EA4F57ED8}"/>
              </a:ext>
            </a:extLst>
          </p:cNvPr>
          <p:cNvSpPr txBox="1"/>
          <p:nvPr/>
        </p:nvSpPr>
        <p:spPr>
          <a:xfrm>
            <a:off x="272463" y="3559727"/>
            <a:ext cx="4016672" cy="830997"/>
          </a:xfrm>
          <a:prstGeom prst="rect">
            <a:avLst/>
          </a:prstGeom>
          <a:noFill/>
        </p:spPr>
        <p:txBody>
          <a:bodyPr wrap="square" rtlCol="0">
            <a:spAutoFit/>
          </a:bodyPr>
          <a:lstStyle/>
          <a:p>
            <a:r>
              <a:rPr lang="en-US" sz="2400" baseline="30000" dirty="0">
                <a:solidFill>
                  <a:srgbClr val="FF0000"/>
                </a:solidFill>
              </a:rPr>
              <a:t>1</a:t>
            </a:r>
            <a:r>
              <a:rPr lang="en-US" sz="2400" dirty="0">
                <a:solidFill>
                  <a:srgbClr val="FF0000"/>
                </a:solidFill>
              </a:rPr>
              <a:t>H(n,</a:t>
            </a:r>
            <a:r>
              <a:rPr lang="el-GR" sz="2400" dirty="0">
                <a:solidFill>
                  <a:srgbClr val="FF0000"/>
                </a:solidFill>
              </a:rPr>
              <a:t>γ</a:t>
            </a:r>
            <a:r>
              <a:rPr lang="en-US" sz="2400" dirty="0">
                <a:solidFill>
                  <a:srgbClr val="FF0000"/>
                </a:solidFill>
              </a:rPr>
              <a:t>)</a:t>
            </a:r>
            <a:r>
              <a:rPr lang="en-US" sz="2400" baseline="30000" dirty="0">
                <a:solidFill>
                  <a:srgbClr val="FF0000"/>
                </a:solidFill>
              </a:rPr>
              <a:t> 2</a:t>
            </a:r>
            <a:r>
              <a:rPr lang="en-US" sz="2400" dirty="0">
                <a:solidFill>
                  <a:srgbClr val="FF0000"/>
                </a:solidFill>
              </a:rPr>
              <a:t>H(n,</a:t>
            </a:r>
            <a:r>
              <a:rPr lang="el-GR" sz="2400" dirty="0">
                <a:solidFill>
                  <a:srgbClr val="FF0000"/>
                </a:solidFill>
              </a:rPr>
              <a:t>γ</a:t>
            </a:r>
            <a:r>
              <a:rPr lang="en-US" sz="2400" dirty="0">
                <a:solidFill>
                  <a:srgbClr val="FF0000"/>
                </a:solidFill>
              </a:rPr>
              <a:t>)/(</a:t>
            </a:r>
            <a:r>
              <a:rPr lang="en-US" sz="2400" dirty="0" err="1">
                <a:solidFill>
                  <a:srgbClr val="FF0000"/>
                </a:solidFill>
              </a:rPr>
              <a:t>d,p</a:t>
            </a:r>
            <a:r>
              <a:rPr lang="en-US" sz="2400" dirty="0">
                <a:solidFill>
                  <a:srgbClr val="FF0000"/>
                </a:solidFill>
              </a:rPr>
              <a:t>)</a:t>
            </a:r>
            <a:r>
              <a:rPr lang="en-US" sz="2400" baseline="30000" dirty="0">
                <a:solidFill>
                  <a:srgbClr val="FF0000"/>
                </a:solidFill>
              </a:rPr>
              <a:t>3</a:t>
            </a:r>
            <a:r>
              <a:rPr lang="en-US" sz="2400" dirty="0">
                <a:solidFill>
                  <a:srgbClr val="FF0000"/>
                </a:solidFill>
              </a:rPr>
              <a:t>H(</a:t>
            </a:r>
            <a:r>
              <a:rPr lang="en-US" sz="2400" dirty="0">
                <a:solidFill>
                  <a:srgbClr val="FF0000"/>
                </a:solidFill>
                <a:sym typeface="Symbol" panose="05050102010706020507" pitchFamily="18" charset="2"/>
              </a:rPr>
              <a:t>,</a:t>
            </a:r>
            <a:r>
              <a:rPr lang="el-GR" sz="2400" dirty="0">
                <a:solidFill>
                  <a:srgbClr val="FF0000"/>
                </a:solidFill>
                <a:sym typeface="Symbol" panose="05050102010706020507" pitchFamily="18" charset="2"/>
              </a:rPr>
              <a:t>γ</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7</a:t>
            </a:r>
            <a:r>
              <a:rPr lang="en-US" sz="2400" dirty="0">
                <a:solidFill>
                  <a:srgbClr val="FF0000"/>
                </a:solidFill>
                <a:sym typeface="Symbol" panose="05050102010706020507" pitchFamily="18" charset="2"/>
              </a:rPr>
              <a:t>Li</a:t>
            </a:r>
            <a:endParaRPr lang="en-US" sz="2400" dirty="0">
              <a:solidFill>
                <a:srgbClr val="FF0000"/>
              </a:solidFill>
            </a:endParaRPr>
          </a:p>
        </p:txBody>
      </p:sp>
      <p:sp>
        <p:nvSpPr>
          <p:cNvPr id="5" name="TextBox 4">
            <a:extLst>
              <a:ext uri="{FF2B5EF4-FFF2-40B4-BE49-F238E27FC236}">
                <a16:creationId xmlns:a16="http://schemas.microsoft.com/office/drawing/2014/main" id="{A727F9AB-A76C-B81B-5483-667C767F14FF}"/>
              </a:ext>
            </a:extLst>
          </p:cNvPr>
          <p:cNvSpPr txBox="1"/>
          <p:nvPr/>
        </p:nvSpPr>
        <p:spPr>
          <a:xfrm>
            <a:off x="397432" y="6252481"/>
            <a:ext cx="8573181" cy="1200329"/>
          </a:xfrm>
          <a:prstGeom prst="rect">
            <a:avLst/>
          </a:prstGeom>
          <a:noFill/>
        </p:spPr>
        <p:txBody>
          <a:bodyPr wrap="none" rtlCol="0">
            <a:spAutoFit/>
          </a:bodyPr>
          <a:lstStyle/>
          <a:p>
            <a:r>
              <a:rPr lang="en-US" sz="2400" baseline="30000" dirty="0">
                <a:solidFill>
                  <a:srgbClr val="FF0000"/>
                </a:solidFill>
              </a:rPr>
              <a:t>7</a:t>
            </a:r>
            <a:r>
              <a:rPr lang="en-US" sz="2400" dirty="0">
                <a:solidFill>
                  <a:srgbClr val="FF0000"/>
                </a:solidFill>
              </a:rPr>
              <a:t>Li(</a:t>
            </a:r>
            <a:r>
              <a:rPr lang="en-US" sz="2400" dirty="0" err="1">
                <a:solidFill>
                  <a:srgbClr val="FF0000"/>
                </a:solidFill>
              </a:rPr>
              <a:t>t,n</a:t>
            </a:r>
            <a:r>
              <a:rPr lang="en-US" sz="2400" dirty="0">
                <a:solidFill>
                  <a:srgbClr val="FF0000"/>
                </a:solidFill>
              </a:rPr>
              <a:t>)</a:t>
            </a:r>
            <a:r>
              <a:rPr lang="en-US" sz="2400" baseline="30000" dirty="0">
                <a:solidFill>
                  <a:srgbClr val="FF0000"/>
                </a:solidFill>
              </a:rPr>
              <a:t>9</a:t>
            </a:r>
            <a:r>
              <a:rPr lang="en-US" sz="2400" dirty="0">
                <a:solidFill>
                  <a:srgbClr val="FF0000"/>
                </a:solidFill>
              </a:rPr>
              <a:t>Be</a:t>
            </a:r>
            <a:r>
              <a:rPr lang="en-US" sz="2400" dirty="0">
                <a:solidFill>
                  <a:srgbClr val="FF0000"/>
                </a:solidFill>
                <a:sym typeface="Symbol" panose="05050102010706020507" pitchFamily="18" charset="2"/>
              </a:rPr>
              <a:t>(,n)</a:t>
            </a:r>
            <a:r>
              <a:rPr lang="en-US" sz="2400" baseline="30000" dirty="0">
                <a:solidFill>
                  <a:srgbClr val="FF0000"/>
                </a:solidFill>
                <a:sym typeface="Symbol" panose="05050102010706020507" pitchFamily="18" charset="2"/>
              </a:rPr>
              <a:t>12</a:t>
            </a:r>
            <a:r>
              <a:rPr lang="en-US" sz="2400" dirty="0">
                <a:solidFill>
                  <a:srgbClr val="FF0000"/>
                </a:solidFill>
                <a:sym typeface="Symbol" panose="05050102010706020507" pitchFamily="18" charset="2"/>
              </a:rPr>
              <a:t>C(</a:t>
            </a:r>
            <a:r>
              <a:rPr lang="en-US" sz="2400" dirty="0" err="1">
                <a:solidFill>
                  <a:srgbClr val="FF0000"/>
                </a:solidFill>
                <a:sym typeface="Symbol" panose="05050102010706020507" pitchFamily="18" charset="2"/>
              </a:rPr>
              <a:t>t,n</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14</a:t>
            </a:r>
            <a:r>
              <a:rPr lang="en-US" sz="2400" dirty="0">
                <a:solidFill>
                  <a:srgbClr val="FF0000"/>
                </a:solidFill>
                <a:sym typeface="Symbol" panose="05050102010706020507" pitchFamily="18" charset="2"/>
              </a:rPr>
              <a:t>N or </a:t>
            </a:r>
            <a:r>
              <a:rPr lang="en-US" sz="2400" baseline="30000" dirty="0">
                <a:solidFill>
                  <a:srgbClr val="FF0000"/>
                </a:solidFill>
              </a:rPr>
              <a:t>9</a:t>
            </a:r>
            <a:r>
              <a:rPr lang="en-US" sz="2400" dirty="0">
                <a:solidFill>
                  <a:srgbClr val="FF0000"/>
                </a:solidFill>
              </a:rPr>
              <a:t>Be</a:t>
            </a:r>
            <a:r>
              <a:rPr lang="en-US" sz="2400" dirty="0">
                <a:solidFill>
                  <a:srgbClr val="FF0000"/>
                </a:solidFill>
                <a:sym typeface="Symbol" panose="05050102010706020507" pitchFamily="18" charset="2"/>
              </a:rPr>
              <a:t>(</a:t>
            </a:r>
            <a:r>
              <a:rPr lang="en-US" sz="2400" dirty="0" err="1">
                <a:solidFill>
                  <a:srgbClr val="FF0000"/>
                </a:solidFill>
                <a:sym typeface="Symbol" panose="05050102010706020507" pitchFamily="18" charset="2"/>
              </a:rPr>
              <a:t>t,n</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11</a:t>
            </a:r>
            <a:r>
              <a:rPr lang="en-US" sz="2400" dirty="0">
                <a:solidFill>
                  <a:srgbClr val="FF0000"/>
                </a:solidFill>
                <a:sym typeface="Symbol" panose="05050102010706020507" pitchFamily="18" charset="2"/>
              </a:rPr>
              <a:t>B(,n)</a:t>
            </a:r>
            <a:r>
              <a:rPr lang="en-US" sz="2400" baseline="30000" dirty="0">
                <a:solidFill>
                  <a:srgbClr val="FF0000"/>
                </a:solidFill>
                <a:sym typeface="Symbol" panose="05050102010706020507" pitchFamily="18" charset="2"/>
              </a:rPr>
              <a:t>14</a:t>
            </a:r>
            <a:r>
              <a:rPr lang="en-US" sz="2400" dirty="0">
                <a:solidFill>
                  <a:srgbClr val="FF0000"/>
                </a:solidFill>
                <a:sym typeface="Symbol" panose="05050102010706020507" pitchFamily="18" charset="2"/>
              </a:rPr>
              <a:t>N or </a:t>
            </a:r>
            <a:r>
              <a:rPr lang="en-US" sz="2400" baseline="30000" dirty="0">
                <a:solidFill>
                  <a:srgbClr val="FF0000"/>
                </a:solidFill>
                <a:sym typeface="Symbol" panose="05050102010706020507" pitchFamily="18" charset="2"/>
              </a:rPr>
              <a:t>11</a:t>
            </a:r>
            <a:r>
              <a:rPr lang="en-US" sz="2400" dirty="0">
                <a:solidFill>
                  <a:srgbClr val="FF0000"/>
                </a:solidFill>
                <a:sym typeface="Symbol" panose="05050102010706020507" pitchFamily="18" charset="2"/>
              </a:rPr>
              <a:t>B(</a:t>
            </a:r>
            <a:r>
              <a:rPr lang="en-US" sz="2400" dirty="0" err="1">
                <a:solidFill>
                  <a:srgbClr val="FF0000"/>
                </a:solidFill>
                <a:sym typeface="Symbol" panose="05050102010706020507" pitchFamily="18" charset="2"/>
              </a:rPr>
              <a:t>t,n</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13</a:t>
            </a:r>
            <a:r>
              <a:rPr lang="en-US" sz="2400" dirty="0">
                <a:solidFill>
                  <a:srgbClr val="FF0000"/>
                </a:solidFill>
                <a:sym typeface="Symbol" panose="05050102010706020507" pitchFamily="18" charset="2"/>
              </a:rPr>
              <a:t>C</a:t>
            </a:r>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p:txBody>
      </p:sp>
      <p:pic>
        <p:nvPicPr>
          <p:cNvPr id="2050" name="Picture 2">
            <a:extLst>
              <a:ext uri="{FF2B5EF4-FFF2-40B4-BE49-F238E27FC236}">
                <a16:creationId xmlns:a16="http://schemas.microsoft.com/office/drawing/2014/main" id="{F0FF6499-8BBA-B842-B80C-B6E03F3E5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95" r="9368"/>
          <a:stretch/>
        </p:blipFill>
        <p:spPr bwMode="auto">
          <a:xfrm>
            <a:off x="2385753" y="1334736"/>
            <a:ext cx="3102368" cy="21534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05032D-22F2-47C0-B285-18E540FDD2FD}"/>
              </a:ext>
            </a:extLst>
          </p:cNvPr>
          <p:cNvSpPr txBox="1"/>
          <p:nvPr/>
        </p:nvSpPr>
        <p:spPr>
          <a:xfrm>
            <a:off x="272463" y="4340739"/>
            <a:ext cx="11282227" cy="1323439"/>
          </a:xfrm>
          <a:prstGeom prst="rect">
            <a:avLst/>
          </a:prstGeom>
          <a:noFill/>
        </p:spPr>
        <p:txBody>
          <a:bodyPr wrap="square" rtlCol="0">
            <a:spAutoFit/>
          </a:bodyPr>
          <a:lstStyle/>
          <a:p>
            <a:r>
              <a:rPr lang="en-US" sz="2000" baseline="30000" dirty="0">
                <a:solidFill>
                  <a:srgbClr val="0070C0"/>
                </a:solidFill>
              </a:rPr>
              <a:t>3</a:t>
            </a:r>
            <a:r>
              <a:rPr lang="en-US" sz="2000" dirty="0">
                <a:solidFill>
                  <a:srgbClr val="0070C0"/>
                </a:solidFill>
              </a:rPr>
              <a:t>H serves as intermediary storage for neutrons, </a:t>
            </a:r>
          </a:p>
          <a:p>
            <a:r>
              <a:rPr lang="en-US" sz="2000" dirty="0">
                <a:solidFill>
                  <a:srgbClr val="0070C0"/>
                </a:solidFill>
              </a:rPr>
              <a:t>facilitating the  bridge of the mass 5 and mass 8 </a:t>
            </a:r>
          </a:p>
          <a:p>
            <a:r>
              <a:rPr lang="en-US" sz="2000" dirty="0">
                <a:solidFill>
                  <a:srgbClr val="0070C0"/>
                </a:solidFill>
              </a:rPr>
              <a:t>gap feeding the heavier isotopes while generating </a:t>
            </a:r>
          </a:p>
          <a:p>
            <a:r>
              <a:rPr lang="en-US" sz="2000" dirty="0">
                <a:solidFill>
                  <a:srgbClr val="0070C0"/>
                </a:solidFill>
              </a:rPr>
              <a:t>a high neutron flux if the reaction rates are competitive with  inverse </a:t>
            </a:r>
            <a:r>
              <a:rPr lang="en-US" sz="2000" baseline="30000" dirty="0">
                <a:solidFill>
                  <a:srgbClr val="0070C0"/>
                </a:solidFill>
              </a:rPr>
              <a:t>7</a:t>
            </a:r>
            <a:r>
              <a:rPr lang="en-US" sz="2000" dirty="0">
                <a:solidFill>
                  <a:srgbClr val="0070C0"/>
                </a:solidFill>
              </a:rPr>
              <a:t>Li(p,</a:t>
            </a:r>
            <a:r>
              <a:rPr lang="el-GR" sz="2000" dirty="0">
                <a:solidFill>
                  <a:srgbClr val="0070C0"/>
                </a:solidFill>
              </a:rPr>
              <a:t>α</a:t>
            </a:r>
            <a:r>
              <a:rPr lang="en-US" sz="2000" dirty="0">
                <a:solidFill>
                  <a:srgbClr val="0070C0"/>
                </a:solidFill>
              </a:rPr>
              <a:t>)</a:t>
            </a:r>
            <a:r>
              <a:rPr lang="en-US" sz="2000" baseline="30000" dirty="0">
                <a:solidFill>
                  <a:srgbClr val="0070C0"/>
                </a:solidFill>
              </a:rPr>
              <a:t>4</a:t>
            </a:r>
            <a:r>
              <a:rPr lang="en-US" sz="2000" dirty="0">
                <a:solidFill>
                  <a:srgbClr val="0070C0"/>
                </a:solidFill>
              </a:rPr>
              <a:t>He process </a:t>
            </a:r>
          </a:p>
        </p:txBody>
      </p:sp>
      <p:pic>
        <p:nvPicPr>
          <p:cNvPr id="6" name="Picture 2" descr="Big Bang Nucleosynthesis">
            <a:extLst>
              <a:ext uri="{FF2B5EF4-FFF2-40B4-BE49-F238E27FC236}">
                <a16:creationId xmlns:a16="http://schemas.microsoft.com/office/drawing/2014/main" id="{6114A821-E6E9-774B-3DE4-5F722D8E8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301" y="1326037"/>
            <a:ext cx="5274703" cy="3508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299572D-BD37-BAA4-A89E-FCAD1E82D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292" y="844309"/>
            <a:ext cx="4472241" cy="4472241"/>
          </a:xfrm>
          <a:prstGeom prst="rect">
            <a:avLst/>
          </a:prstGeom>
          <a:solidFill>
            <a:schemeClr val="bg1"/>
          </a:solidFill>
        </p:spPr>
      </p:pic>
      <p:sp>
        <p:nvSpPr>
          <p:cNvPr id="8" name="Arrow: Right 7">
            <a:extLst>
              <a:ext uri="{FF2B5EF4-FFF2-40B4-BE49-F238E27FC236}">
                <a16:creationId xmlns:a16="http://schemas.microsoft.com/office/drawing/2014/main" id="{87CFBB4C-5325-6126-C518-8B65FD01DB34}"/>
              </a:ext>
            </a:extLst>
          </p:cNvPr>
          <p:cNvSpPr/>
          <p:nvPr/>
        </p:nvSpPr>
        <p:spPr>
          <a:xfrm rot="1445054">
            <a:off x="8760541" y="1942980"/>
            <a:ext cx="904568" cy="58010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16D38A-9656-2BE4-A64F-EDC951C3F41E}"/>
              </a:ext>
            </a:extLst>
          </p:cNvPr>
          <p:cNvSpPr txBox="1"/>
          <p:nvPr/>
        </p:nvSpPr>
        <p:spPr>
          <a:xfrm>
            <a:off x="387045" y="5732931"/>
            <a:ext cx="5570756" cy="461665"/>
          </a:xfrm>
          <a:prstGeom prst="rect">
            <a:avLst/>
          </a:prstGeom>
          <a:noFill/>
        </p:spPr>
        <p:txBody>
          <a:bodyPr wrap="none" rtlCol="0">
            <a:spAutoFit/>
          </a:bodyPr>
          <a:lstStyle/>
          <a:p>
            <a:r>
              <a:rPr lang="en-US" sz="2400" baseline="30000" dirty="0">
                <a:solidFill>
                  <a:srgbClr val="FF0000"/>
                </a:solidFill>
                <a:sym typeface="Symbol" panose="05050102010706020507" pitchFamily="18" charset="2"/>
              </a:rPr>
              <a:t>7</a:t>
            </a:r>
            <a:r>
              <a:rPr lang="en-US" sz="2400" dirty="0">
                <a:solidFill>
                  <a:srgbClr val="FF0000"/>
                </a:solidFill>
                <a:sym typeface="Symbol" panose="05050102010706020507" pitchFamily="18" charset="2"/>
              </a:rPr>
              <a:t>Li(,</a:t>
            </a:r>
            <a:r>
              <a:rPr lang="el-GR" sz="2400" dirty="0">
                <a:solidFill>
                  <a:srgbClr val="FF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γ</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11</a:t>
            </a:r>
            <a:r>
              <a:rPr lang="en-US" sz="2400" dirty="0">
                <a:solidFill>
                  <a:srgbClr val="FF0000"/>
                </a:solidFill>
                <a:sym typeface="Symbol" panose="05050102010706020507" pitchFamily="18" charset="2"/>
              </a:rPr>
              <a:t>B(,n)</a:t>
            </a:r>
            <a:r>
              <a:rPr lang="en-US" sz="2400" baseline="30000" dirty="0">
                <a:solidFill>
                  <a:srgbClr val="FF0000"/>
                </a:solidFill>
                <a:sym typeface="Symbol" panose="05050102010706020507" pitchFamily="18" charset="2"/>
              </a:rPr>
              <a:t>14</a:t>
            </a:r>
            <a:r>
              <a:rPr lang="en-US" sz="2400" dirty="0">
                <a:solidFill>
                  <a:srgbClr val="FF0000"/>
                </a:solidFill>
                <a:sym typeface="Symbol" panose="05050102010706020507" pitchFamily="18" charset="2"/>
              </a:rPr>
              <a:t>N or </a:t>
            </a:r>
            <a:r>
              <a:rPr lang="en-US" sz="2400" baseline="30000" dirty="0">
                <a:solidFill>
                  <a:srgbClr val="FF0000"/>
                </a:solidFill>
              </a:rPr>
              <a:t>11</a:t>
            </a:r>
            <a:r>
              <a:rPr lang="en-US" sz="2400" dirty="0">
                <a:solidFill>
                  <a:srgbClr val="FF0000"/>
                </a:solidFill>
              </a:rPr>
              <a:t>B</a:t>
            </a:r>
            <a:r>
              <a:rPr lang="en-US" sz="2400" dirty="0">
                <a:solidFill>
                  <a:srgbClr val="FF0000"/>
                </a:solidFill>
                <a:sym typeface="Symbol" panose="05050102010706020507" pitchFamily="18" charset="2"/>
              </a:rPr>
              <a:t>(</a:t>
            </a:r>
            <a:r>
              <a:rPr lang="en-US" sz="2400" dirty="0" err="1">
                <a:solidFill>
                  <a:srgbClr val="FF0000"/>
                </a:solidFill>
                <a:sym typeface="Symbol" panose="05050102010706020507" pitchFamily="18" charset="2"/>
              </a:rPr>
              <a:t>t,n</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13</a:t>
            </a:r>
            <a:r>
              <a:rPr lang="en-US" sz="2400" dirty="0">
                <a:solidFill>
                  <a:srgbClr val="FF0000"/>
                </a:solidFill>
                <a:sym typeface="Symbol" panose="05050102010706020507" pitchFamily="18" charset="2"/>
              </a:rPr>
              <a:t>C(</a:t>
            </a:r>
            <a:r>
              <a:rPr lang="en-US" sz="2400" dirty="0" err="1">
                <a:solidFill>
                  <a:srgbClr val="FF0000"/>
                </a:solidFill>
                <a:sym typeface="Symbol" panose="05050102010706020507" pitchFamily="18" charset="2"/>
              </a:rPr>
              <a:t>t,n</a:t>
            </a:r>
            <a:r>
              <a:rPr lang="en-US" sz="2400" dirty="0">
                <a:solidFill>
                  <a:srgbClr val="FF0000"/>
                </a:solidFill>
                <a:sym typeface="Symbol" panose="05050102010706020507" pitchFamily="18" charset="2"/>
              </a:rPr>
              <a:t>)</a:t>
            </a:r>
            <a:r>
              <a:rPr lang="en-US" sz="2400" baseline="30000" dirty="0">
                <a:solidFill>
                  <a:srgbClr val="FF0000"/>
                </a:solidFill>
                <a:sym typeface="Symbol" panose="05050102010706020507" pitchFamily="18" charset="2"/>
              </a:rPr>
              <a:t>15</a:t>
            </a:r>
            <a:r>
              <a:rPr lang="en-US" sz="2400" dirty="0">
                <a:solidFill>
                  <a:srgbClr val="FF0000"/>
                </a:solidFill>
                <a:sym typeface="Symbol" panose="05050102010706020507" pitchFamily="18" charset="2"/>
              </a:rPr>
              <a:t>N</a:t>
            </a:r>
            <a:endParaRPr lang="en-US" sz="2400" dirty="0">
              <a:solidFill>
                <a:srgbClr val="FF0000"/>
              </a:solidFill>
            </a:endParaRPr>
          </a:p>
        </p:txBody>
      </p:sp>
    </p:spTree>
    <p:extLst>
      <p:ext uri="{BB962C8B-B14F-4D97-AF65-F5344CB8AC3E}">
        <p14:creationId xmlns:p14="http://schemas.microsoft.com/office/powerpoint/2010/main" val="25880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par>
                          <p:cTn id="11" fill="hold">
                            <p:stCondLst>
                              <p:cond delay="2000"/>
                            </p:stCondLst>
                            <p:childTnLst>
                              <p:par>
                                <p:cTn id="12" presetID="6" presetClass="entr" presetSubtype="16"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Fixing the Big Bang Theory's Lithium Problem - AAS Nova"/>
          <p:cNvPicPr preferRelativeResize="0"/>
          <p:nvPr/>
        </p:nvPicPr>
        <p:blipFill rotWithShape="1">
          <a:blip r:embed="rId3">
            <a:alphaModFix/>
          </a:blip>
          <a:srcRect t="20208" b="15043"/>
          <a:stretch/>
        </p:blipFill>
        <p:spPr>
          <a:xfrm>
            <a:off x="20" y="10"/>
            <a:ext cx="12191979" cy="6857990"/>
          </a:xfrm>
          <a:prstGeom prst="rect">
            <a:avLst/>
          </a:prstGeom>
          <a:noFill/>
          <a:ln>
            <a:noFill/>
          </a:ln>
          <a:effectLst>
            <a:outerShdw blurRad="596900" dist="330200" dir="8820000" sx="87000" sy="87000" algn="ctr" rotWithShape="0">
              <a:srgbClr val="000000">
                <a:alpha val="28627"/>
              </a:srgbClr>
            </a:outerShdw>
          </a:effectLst>
        </p:spPr>
      </p:pic>
      <p:sp>
        <p:nvSpPr>
          <p:cNvPr id="2" name="TextBox 1">
            <a:extLst>
              <a:ext uri="{FF2B5EF4-FFF2-40B4-BE49-F238E27FC236}">
                <a16:creationId xmlns:a16="http://schemas.microsoft.com/office/drawing/2014/main" id="{354AD3ED-FA96-7DFC-2A36-1D3E05DA7DEA}"/>
              </a:ext>
            </a:extLst>
          </p:cNvPr>
          <p:cNvSpPr txBox="1"/>
          <p:nvPr/>
        </p:nvSpPr>
        <p:spPr>
          <a:xfrm>
            <a:off x="502920" y="5882640"/>
            <a:ext cx="11415304" cy="523220"/>
          </a:xfrm>
          <a:prstGeom prst="rect">
            <a:avLst/>
          </a:prstGeom>
          <a:noFill/>
        </p:spPr>
        <p:txBody>
          <a:bodyPr wrap="none" rtlCol="0">
            <a:spAutoFit/>
          </a:bodyPr>
          <a:lstStyle/>
          <a:p>
            <a:r>
              <a:rPr lang="en-US" sz="2800" spc="600" dirty="0">
                <a:solidFill>
                  <a:schemeClr val="bg1"/>
                </a:solidFill>
                <a:latin typeface="Calibri" panose="020F0502020204030204" pitchFamily="34" charset="0"/>
                <a:cs typeface="Calibri" panose="020F0502020204030204" pitchFamily="34" charset="0"/>
              </a:rPr>
              <a:t>Neutrons and protons formed 1s after the big bang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AF9E-1A23-4FAB-886F-039E47B51CD1}"/>
              </a:ext>
            </a:extLst>
          </p:cNvPr>
          <p:cNvSpPr>
            <a:spLocks noGrp="1"/>
          </p:cNvSpPr>
          <p:nvPr>
            <p:ph type="title"/>
          </p:nvPr>
        </p:nvSpPr>
        <p:spPr>
          <a:xfrm>
            <a:off x="121920" y="-41176"/>
            <a:ext cx="11948160" cy="1325563"/>
          </a:xfrm>
        </p:spPr>
        <p:txBody>
          <a:bodyPr/>
          <a:lstStyle/>
          <a:p>
            <a:r>
              <a:rPr lang="en-US" dirty="0">
                <a:solidFill>
                  <a:srgbClr val="0070C0"/>
                </a:solidFill>
              </a:rPr>
              <a:t>Expanded Big Bang scenario based on tritium</a:t>
            </a:r>
          </a:p>
        </p:txBody>
      </p:sp>
      <p:sp>
        <p:nvSpPr>
          <p:cNvPr id="15" name="TextBox 14">
            <a:extLst>
              <a:ext uri="{FF2B5EF4-FFF2-40B4-BE49-F238E27FC236}">
                <a16:creationId xmlns:a16="http://schemas.microsoft.com/office/drawing/2014/main" id="{88C58CA0-56F3-4458-ABDE-91707A4AC0B3}"/>
              </a:ext>
            </a:extLst>
          </p:cNvPr>
          <p:cNvSpPr txBox="1"/>
          <p:nvPr/>
        </p:nvSpPr>
        <p:spPr>
          <a:xfrm>
            <a:off x="315751" y="3244362"/>
            <a:ext cx="1981633" cy="461665"/>
          </a:xfrm>
          <a:prstGeom prst="rect">
            <a:avLst/>
          </a:prstGeom>
          <a:noFill/>
        </p:spPr>
        <p:txBody>
          <a:bodyPr wrap="none" rtlCol="0">
            <a:spAutoFit/>
          </a:bodyPr>
          <a:lstStyle/>
          <a:p>
            <a:r>
              <a:rPr lang="en-US" sz="2400" dirty="0">
                <a:solidFill>
                  <a:srgbClr val="FF0000"/>
                </a:solidFill>
              </a:rPr>
              <a:t>We consider:</a:t>
            </a:r>
          </a:p>
        </p:txBody>
      </p:sp>
      <p:grpSp>
        <p:nvGrpSpPr>
          <p:cNvPr id="27" name="Group 26">
            <a:extLst>
              <a:ext uri="{FF2B5EF4-FFF2-40B4-BE49-F238E27FC236}">
                <a16:creationId xmlns:a16="http://schemas.microsoft.com/office/drawing/2014/main" id="{0C2106E0-B52E-4499-BB3A-09030FAC0282}"/>
              </a:ext>
            </a:extLst>
          </p:cNvPr>
          <p:cNvGrpSpPr/>
          <p:nvPr/>
        </p:nvGrpSpPr>
        <p:grpSpPr>
          <a:xfrm>
            <a:off x="5028154" y="1524324"/>
            <a:ext cx="7168271" cy="5000839"/>
            <a:chOff x="4610347" y="1483411"/>
            <a:chExt cx="7168271" cy="5000839"/>
          </a:xfrm>
        </p:grpSpPr>
        <p:grpSp>
          <p:nvGrpSpPr>
            <p:cNvPr id="3" name="Group 2">
              <a:extLst>
                <a:ext uri="{FF2B5EF4-FFF2-40B4-BE49-F238E27FC236}">
                  <a16:creationId xmlns:a16="http://schemas.microsoft.com/office/drawing/2014/main" id="{2583BE8D-88F0-41F1-9175-BD8A7C25797C}"/>
                </a:ext>
              </a:extLst>
            </p:cNvPr>
            <p:cNvGrpSpPr/>
            <p:nvPr/>
          </p:nvGrpSpPr>
          <p:grpSpPr>
            <a:xfrm>
              <a:off x="4610347" y="1483411"/>
              <a:ext cx="7168271" cy="5000839"/>
              <a:chOff x="5373605" y="1576186"/>
              <a:chExt cx="6822605" cy="4796703"/>
            </a:xfrm>
          </p:grpSpPr>
          <p:pic>
            <p:nvPicPr>
              <p:cNvPr id="4" name="Picture 3" descr="A diagram of a chemistry experiment&#10;&#10;Description automatically generated with medium confidence">
                <a:extLst>
                  <a:ext uri="{FF2B5EF4-FFF2-40B4-BE49-F238E27FC236}">
                    <a16:creationId xmlns:a16="http://schemas.microsoft.com/office/drawing/2014/main" id="{17F8B1F1-49A9-4208-A127-C99D6F113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605" y="1576186"/>
                <a:ext cx="6818395" cy="4796703"/>
              </a:xfrm>
              <a:prstGeom prst="rect">
                <a:avLst/>
              </a:prstGeom>
            </p:spPr>
          </p:pic>
          <p:sp>
            <p:nvSpPr>
              <p:cNvPr id="5" name="TextBox 4">
                <a:extLst>
                  <a:ext uri="{FF2B5EF4-FFF2-40B4-BE49-F238E27FC236}">
                    <a16:creationId xmlns:a16="http://schemas.microsoft.com/office/drawing/2014/main" id="{3C5F9233-0A1F-4BE4-B20E-959D58527777}"/>
                  </a:ext>
                </a:extLst>
              </p:cNvPr>
              <p:cNvSpPr txBox="1"/>
              <p:nvPr/>
            </p:nvSpPr>
            <p:spPr>
              <a:xfrm>
                <a:off x="9501475" y="5118810"/>
                <a:ext cx="2694735" cy="678990"/>
              </a:xfrm>
              <a:prstGeom prst="rect">
                <a:avLst/>
              </a:prstGeom>
              <a:noFill/>
            </p:spPr>
            <p:txBody>
              <a:bodyPr wrap="square" rtlCol="0">
                <a:spAutoFit/>
              </a:bodyPr>
              <a:lstStyle/>
              <a:p>
                <a:r>
                  <a:rPr lang="en-US" sz="2000" dirty="0">
                    <a:solidFill>
                      <a:srgbClr val="0070C0"/>
                    </a:solidFill>
                  </a:rPr>
                  <a:t>Bridging the </a:t>
                </a:r>
              </a:p>
              <a:p>
                <a:r>
                  <a:rPr lang="en-US" sz="2000" dirty="0">
                    <a:solidFill>
                      <a:srgbClr val="0070C0"/>
                    </a:solidFill>
                  </a:rPr>
                  <a:t>mass A=5 and 8 gap</a:t>
                </a:r>
              </a:p>
            </p:txBody>
          </p:sp>
          <p:cxnSp>
            <p:nvCxnSpPr>
              <p:cNvPr id="6" name="Straight Arrow Connector 5">
                <a:extLst>
                  <a:ext uri="{FF2B5EF4-FFF2-40B4-BE49-F238E27FC236}">
                    <a16:creationId xmlns:a16="http://schemas.microsoft.com/office/drawing/2014/main" id="{28986EF4-C029-4C45-8D22-4B36E5D52959}"/>
                  </a:ext>
                </a:extLst>
              </p:cNvPr>
              <p:cNvCxnSpPr/>
              <p:nvPr/>
            </p:nvCxnSpPr>
            <p:spPr>
              <a:xfrm flipV="1">
                <a:off x="7586749" y="4518631"/>
                <a:ext cx="1005840" cy="948151"/>
              </a:xfrm>
              <a:prstGeom prst="straightConnector1">
                <a:avLst/>
              </a:prstGeom>
              <a:ln w="28575">
                <a:solidFill>
                  <a:schemeClr val="tx1">
                    <a:lumMod val="95000"/>
                    <a:lumOff val="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7" name="Straight Arrow Connector 6">
                <a:extLst>
                  <a:ext uri="{FF2B5EF4-FFF2-40B4-BE49-F238E27FC236}">
                    <a16:creationId xmlns:a16="http://schemas.microsoft.com/office/drawing/2014/main" id="{C0D93A7E-6C01-4E8D-9C47-EE0E69FE0297}"/>
                  </a:ext>
                </a:extLst>
              </p:cNvPr>
              <p:cNvCxnSpPr>
                <a:cxnSpLocks/>
              </p:cNvCxnSpPr>
              <p:nvPr/>
            </p:nvCxnSpPr>
            <p:spPr>
              <a:xfrm flipV="1">
                <a:off x="7005209" y="3849954"/>
                <a:ext cx="1045464" cy="998369"/>
              </a:xfrm>
              <a:prstGeom prst="straightConnector1">
                <a:avLst/>
              </a:prstGeom>
              <a:ln w="28575">
                <a:solidFill>
                  <a:schemeClr val="tx1">
                    <a:lumMod val="95000"/>
                    <a:lumOff val="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a:extLst>
                  <a:ext uri="{FF2B5EF4-FFF2-40B4-BE49-F238E27FC236}">
                    <a16:creationId xmlns:a16="http://schemas.microsoft.com/office/drawing/2014/main" id="{E9E56222-316C-4974-A8E1-FD51189CA711}"/>
                  </a:ext>
                </a:extLst>
              </p:cNvPr>
              <p:cNvCxnSpPr>
                <a:cxnSpLocks/>
              </p:cNvCxnSpPr>
              <p:nvPr/>
            </p:nvCxnSpPr>
            <p:spPr>
              <a:xfrm flipV="1">
                <a:off x="8648007" y="3208713"/>
                <a:ext cx="590204" cy="85621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cxnSp>
          <p:nvCxnSpPr>
            <p:cNvPr id="17" name="Straight Arrow Connector 16">
              <a:extLst>
                <a:ext uri="{FF2B5EF4-FFF2-40B4-BE49-F238E27FC236}">
                  <a16:creationId xmlns:a16="http://schemas.microsoft.com/office/drawing/2014/main" id="{C0E55AE1-0E0A-43C2-9FF2-92AB81813D03}"/>
                </a:ext>
              </a:extLst>
            </p:cNvPr>
            <p:cNvCxnSpPr>
              <a:cxnSpLocks/>
            </p:cNvCxnSpPr>
            <p:nvPr/>
          </p:nvCxnSpPr>
          <p:spPr>
            <a:xfrm>
              <a:off x="7459783" y="3857620"/>
              <a:ext cx="627598" cy="25241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BEEB2BAE-B4C0-487D-B215-2EDCA8E5C621}"/>
                </a:ext>
              </a:extLst>
            </p:cNvPr>
            <p:cNvCxnSpPr>
              <a:cxnSpLocks/>
            </p:cNvCxnSpPr>
            <p:nvPr/>
          </p:nvCxnSpPr>
          <p:spPr>
            <a:xfrm flipV="1">
              <a:off x="8947355" y="4277032"/>
              <a:ext cx="265471" cy="9833"/>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9" name="Group 28">
            <a:extLst>
              <a:ext uri="{FF2B5EF4-FFF2-40B4-BE49-F238E27FC236}">
                <a16:creationId xmlns:a16="http://schemas.microsoft.com/office/drawing/2014/main" id="{4EBC613B-FED1-4FDB-B220-5CBD4700CF25}"/>
              </a:ext>
            </a:extLst>
          </p:cNvPr>
          <p:cNvGrpSpPr/>
          <p:nvPr/>
        </p:nvGrpSpPr>
        <p:grpSpPr>
          <a:xfrm>
            <a:off x="251007" y="3772134"/>
            <a:ext cx="4777147" cy="2737789"/>
            <a:chOff x="605677" y="4015643"/>
            <a:chExt cx="5451354" cy="2737789"/>
          </a:xfrm>
        </p:grpSpPr>
        <p:sp>
          <p:nvSpPr>
            <p:cNvPr id="10" name="TextBox 9">
              <a:extLst>
                <a:ext uri="{FF2B5EF4-FFF2-40B4-BE49-F238E27FC236}">
                  <a16:creationId xmlns:a16="http://schemas.microsoft.com/office/drawing/2014/main" id="{8BE20290-B803-4665-A52F-944DB39ADADB}"/>
                </a:ext>
              </a:extLst>
            </p:cNvPr>
            <p:cNvSpPr txBox="1"/>
            <p:nvPr/>
          </p:nvSpPr>
          <p:spPr>
            <a:xfrm>
              <a:off x="702659" y="4469999"/>
              <a:ext cx="2473035" cy="400110"/>
            </a:xfrm>
            <a:prstGeom prst="rect">
              <a:avLst/>
            </a:prstGeom>
            <a:noFill/>
          </p:spPr>
          <p:txBody>
            <a:bodyPr wrap="square" rtlCol="0">
              <a:spAutoFit/>
            </a:bodyPr>
            <a:lstStyle/>
            <a:p>
              <a:r>
                <a:rPr lang="en-US" sz="2000" baseline="30000" dirty="0">
                  <a:solidFill>
                    <a:srgbClr val="FF0000"/>
                  </a:solidFill>
                </a:rPr>
                <a:t>7</a:t>
              </a:r>
              <a:r>
                <a:rPr lang="en-US" sz="2000" dirty="0">
                  <a:solidFill>
                    <a:srgbClr val="FF0000"/>
                  </a:solidFill>
                </a:rPr>
                <a:t>Li(</a:t>
              </a:r>
              <a:r>
                <a:rPr lang="en-US" sz="2000" dirty="0" err="1">
                  <a:solidFill>
                    <a:srgbClr val="FF0000"/>
                  </a:solidFill>
                </a:rPr>
                <a:t>t,n</a:t>
              </a:r>
              <a:r>
                <a:rPr lang="en-US" sz="2000" dirty="0">
                  <a:solidFill>
                    <a:srgbClr val="FF0000"/>
                  </a:solidFill>
                </a:rPr>
                <a:t>)</a:t>
              </a:r>
              <a:r>
                <a:rPr lang="en-US" sz="2000" baseline="30000" dirty="0">
                  <a:solidFill>
                    <a:srgbClr val="FF0000"/>
                  </a:solidFill>
                </a:rPr>
                <a:t>9</a:t>
              </a:r>
              <a:r>
                <a:rPr lang="en-US" sz="2000" dirty="0">
                  <a:solidFill>
                    <a:srgbClr val="FF0000"/>
                  </a:solidFill>
                </a:rPr>
                <a:t>Be</a:t>
              </a:r>
              <a:r>
                <a:rPr lang="en-US" sz="2000" dirty="0">
                  <a:sym typeface="Symbol" panose="05050102010706020507" pitchFamily="18" charset="2"/>
                </a:rPr>
                <a:t>(,n)</a:t>
              </a:r>
              <a:endParaRPr lang="en-US" sz="2000" dirty="0"/>
            </a:p>
          </p:txBody>
        </p:sp>
        <p:sp>
          <p:nvSpPr>
            <p:cNvPr id="11" name="TextBox 10">
              <a:extLst>
                <a:ext uri="{FF2B5EF4-FFF2-40B4-BE49-F238E27FC236}">
                  <a16:creationId xmlns:a16="http://schemas.microsoft.com/office/drawing/2014/main" id="{836848D0-2723-4E28-A403-B55783918B74}"/>
                </a:ext>
              </a:extLst>
            </p:cNvPr>
            <p:cNvSpPr txBox="1"/>
            <p:nvPr/>
          </p:nvSpPr>
          <p:spPr>
            <a:xfrm>
              <a:off x="605677" y="5415055"/>
              <a:ext cx="2513738" cy="400110"/>
            </a:xfrm>
            <a:prstGeom prst="rect">
              <a:avLst/>
            </a:prstGeom>
            <a:noFill/>
          </p:spPr>
          <p:txBody>
            <a:bodyPr wrap="none" rtlCol="0">
              <a:spAutoFit/>
            </a:bodyPr>
            <a:lstStyle/>
            <a:p>
              <a:r>
                <a:rPr lang="en-US" sz="2000" baseline="30000" dirty="0"/>
                <a:t>10</a:t>
              </a:r>
              <a:r>
                <a:rPr lang="en-US" sz="2000" dirty="0"/>
                <a:t>B</a:t>
              </a:r>
              <a:r>
                <a:rPr lang="en-US" sz="2000" dirty="0">
                  <a:sym typeface="Symbol" panose="05050102010706020507" pitchFamily="18" charset="2"/>
                </a:rPr>
                <a:t>(</a:t>
              </a:r>
              <a:r>
                <a:rPr lang="en-US" sz="2000" dirty="0" err="1">
                  <a:sym typeface="Symbol" panose="05050102010706020507" pitchFamily="18" charset="2"/>
                </a:rPr>
                <a:t>t,n</a:t>
              </a:r>
              <a:r>
                <a:rPr lang="en-US" sz="2000" dirty="0">
                  <a:sym typeface="Symbol" panose="05050102010706020507" pitchFamily="18" charset="2"/>
                </a:rPr>
                <a:t>)</a:t>
              </a:r>
              <a:r>
                <a:rPr lang="en-US" sz="2000" baseline="30000" dirty="0">
                  <a:solidFill>
                    <a:srgbClr val="FF0000"/>
                  </a:solidFill>
                  <a:sym typeface="Symbol" panose="05050102010706020507" pitchFamily="18" charset="2"/>
                </a:rPr>
                <a:t>12</a:t>
              </a:r>
              <a:r>
                <a:rPr lang="en-US" sz="2000" dirty="0">
                  <a:solidFill>
                    <a:srgbClr val="FF0000"/>
                  </a:solidFill>
                  <a:sym typeface="Symbol" panose="05050102010706020507" pitchFamily="18" charset="2"/>
                </a:rPr>
                <a:t>C(</a:t>
              </a:r>
              <a:r>
                <a:rPr lang="en-US" sz="2000" dirty="0" err="1">
                  <a:solidFill>
                    <a:srgbClr val="FF0000"/>
                  </a:solidFill>
                  <a:sym typeface="Symbol" panose="05050102010706020507" pitchFamily="18" charset="2"/>
                </a:rPr>
                <a:t>t,n</a:t>
              </a:r>
              <a:r>
                <a:rPr lang="en-US" sz="2000" dirty="0">
                  <a:solidFill>
                    <a:srgbClr val="FF0000"/>
                  </a:solidFill>
                  <a:sym typeface="Symbol" panose="05050102010706020507" pitchFamily="18" charset="2"/>
                </a:rPr>
                <a:t>)</a:t>
              </a:r>
              <a:r>
                <a:rPr lang="en-US" sz="2000" baseline="30000" dirty="0">
                  <a:solidFill>
                    <a:srgbClr val="FF0000"/>
                  </a:solidFill>
                  <a:sym typeface="Symbol" panose="05050102010706020507" pitchFamily="18" charset="2"/>
                </a:rPr>
                <a:t>14</a:t>
              </a:r>
              <a:r>
                <a:rPr lang="en-US" sz="2000" dirty="0">
                  <a:solidFill>
                    <a:srgbClr val="FF0000"/>
                  </a:solidFill>
                  <a:sym typeface="Symbol" panose="05050102010706020507" pitchFamily="18" charset="2"/>
                </a:rPr>
                <a:t>N</a:t>
              </a:r>
              <a:endParaRPr lang="en-US" sz="2000" dirty="0">
                <a:solidFill>
                  <a:srgbClr val="FF0000"/>
                </a:solidFill>
              </a:endParaRPr>
            </a:p>
          </p:txBody>
        </p:sp>
        <p:sp>
          <p:nvSpPr>
            <p:cNvPr id="12" name="TextBox 11">
              <a:extLst>
                <a:ext uri="{FF2B5EF4-FFF2-40B4-BE49-F238E27FC236}">
                  <a16:creationId xmlns:a16="http://schemas.microsoft.com/office/drawing/2014/main" id="{675C4AFF-2E85-4476-AE6C-1D654BD194FE}"/>
                </a:ext>
              </a:extLst>
            </p:cNvPr>
            <p:cNvSpPr txBox="1"/>
            <p:nvPr/>
          </p:nvSpPr>
          <p:spPr>
            <a:xfrm>
              <a:off x="749007" y="4969093"/>
              <a:ext cx="2228378" cy="400110"/>
            </a:xfrm>
            <a:prstGeom prst="rect">
              <a:avLst/>
            </a:prstGeom>
            <a:noFill/>
          </p:spPr>
          <p:txBody>
            <a:bodyPr wrap="none" rtlCol="0">
              <a:spAutoFit/>
            </a:bodyPr>
            <a:lstStyle/>
            <a:p>
              <a:r>
                <a:rPr lang="en-US" sz="2000" baseline="30000" dirty="0">
                  <a:solidFill>
                    <a:srgbClr val="FF0000"/>
                  </a:solidFill>
                </a:rPr>
                <a:t>9</a:t>
              </a:r>
              <a:r>
                <a:rPr lang="en-US" sz="2000" dirty="0">
                  <a:solidFill>
                    <a:srgbClr val="FF0000"/>
                  </a:solidFill>
                </a:rPr>
                <a:t>Be</a:t>
              </a:r>
              <a:r>
                <a:rPr lang="en-US" sz="2000" dirty="0">
                  <a:solidFill>
                    <a:srgbClr val="FF0000"/>
                  </a:solidFill>
                  <a:sym typeface="Symbol" panose="05050102010706020507" pitchFamily="18" charset="2"/>
                </a:rPr>
                <a:t>(</a:t>
              </a:r>
              <a:r>
                <a:rPr lang="en-US" sz="2000" dirty="0" err="1">
                  <a:solidFill>
                    <a:srgbClr val="FF0000"/>
                  </a:solidFill>
                  <a:sym typeface="Symbol" panose="05050102010706020507" pitchFamily="18" charset="2"/>
                </a:rPr>
                <a:t>t,n</a:t>
              </a:r>
              <a:r>
                <a:rPr lang="en-US" sz="2000" dirty="0">
                  <a:solidFill>
                    <a:srgbClr val="FF0000"/>
                  </a:solidFill>
                  <a:sym typeface="Symbol" panose="05050102010706020507" pitchFamily="18" charset="2"/>
                </a:rPr>
                <a:t>)</a:t>
              </a:r>
              <a:r>
                <a:rPr lang="en-US" sz="2000" baseline="30000" dirty="0">
                  <a:solidFill>
                    <a:srgbClr val="FF0000"/>
                  </a:solidFill>
                  <a:sym typeface="Symbol" panose="05050102010706020507" pitchFamily="18" charset="2"/>
                </a:rPr>
                <a:t>11</a:t>
              </a:r>
              <a:r>
                <a:rPr lang="en-US" sz="2000" dirty="0">
                  <a:solidFill>
                    <a:srgbClr val="FF0000"/>
                  </a:solidFill>
                  <a:sym typeface="Symbol" panose="05050102010706020507" pitchFamily="18" charset="2"/>
                </a:rPr>
                <a:t>B</a:t>
              </a:r>
              <a:r>
                <a:rPr lang="en-US" sz="2000" dirty="0">
                  <a:sym typeface="Symbol" panose="05050102010706020507" pitchFamily="18" charset="2"/>
                </a:rPr>
                <a:t>(,n)</a:t>
              </a:r>
              <a:endParaRPr lang="en-US" sz="2000" dirty="0"/>
            </a:p>
          </p:txBody>
        </p:sp>
        <p:sp>
          <p:nvSpPr>
            <p:cNvPr id="14" name="TextBox 13">
              <a:extLst>
                <a:ext uri="{FF2B5EF4-FFF2-40B4-BE49-F238E27FC236}">
                  <a16:creationId xmlns:a16="http://schemas.microsoft.com/office/drawing/2014/main" id="{3BA1BDA7-1B56-465B-A426-EDF45BA0902B}"/>
                </a:ext>
              </a:extLst>
            </p:cNvPr>
            <p:cNvSpPr txBox="1"/>
            <p:nvPr/>
          </p:nvSpPr>
          <p:spPr>
            <a:xfrm>
              <a:off x="617734" y="5891658"/>
              <a:ext cx="2175329" cy="400110"/>
            </a:xfrm>
            <a:prstGeom prst="rect">
              <a:avLst/>
            </a:prstGeom>
            <a:noFill/>
          </p:spPr>
          <p:txBody>
            <a:bodyPr wrap="none" rtlCol="0">
              <a:spAutoFit/>
            </a:bodyPr>
            <a:lstStyle/>
            <a:p>
              <a:r>
                <a:rPr lang="en-US" sz="2000" baseline="30000" dirty="0">
                  <a:sym typeface="Symbol" panose="05050102010706020507" pitchFamily="18" charset="2"/>
                </a:rPr>
                <a:t>11</a:t>
              </a:r>
              <a:r>
                <a:rPr lang="en-US" sz="2000" dirty="0">
                  <a:sym typeface="Symbol" panose="05050102010706020507" pitchFamily="18" charset="2"/>
                </a:rPr>
                <a:t>B(</a:t>
              </a:r>
              <a:r>
                <a:rPr lang="en-US" sz="2000" dirty="0" err="1">
                  <a:sym typeface="Symbol" panose="05050102010706020507" pitchFamily="18" charset="2"/>
                </a:rPr>
                <a:t>t,n</a:t>
              </a:r>
              <a:r>
                <a:rPr lang="en-US" sz="2000" dirty="0">
                  <a:sym typeface="Symbol" panose="05050102010706020507" pitchFamily="18" charset="2"/>
                </a:rPr>
                <a:t>)</a:t>
              </a:r>
              <a:r>
                <a:rPr lang="en-US" sz="2000" baseline="30000" dirty="0">
                  <a:sym typeface="Symbol" panose="05050102010706020507" pitchFamily="18" charset="2"/>
                </a:rPr>
                <a:t>13</a:t>
              </a:r>
              <a:r>
                <a:rPr lang="en-US" sz="2000" dirty="0">
                  <a:sym typeface="Symbol" panose="05050102010706020507" pitchFamily="18" charset="2"/>
                </a:rPr>
                <a:t>C(</a:t>
              </a:r>
              <a:r>
                <a:rPr lang="el-GR" sz="2000" dirty="0">
                  <a:sym typeface="Symbol" panose="05050102010706020507" pitchFamily="18" charset="2"/>
                </a:rPr>
                <a:t>α</a:t>
              </a:r>
              <a:r>
                <a:rPr lang="en-US" sz="2000" dirty="0">
                  <a:sym typeface="Symbol" panose="05050102010706020507" pitchFamily="18" charset="2"/>
                </a:rPr>
                <a:t>,n)</a:t>
              </a:r>
              <a:endParaRPr lang="en-US" sz="2000" dirty="0"/>
            </a:p>
          </p:txBody>
        </p:sp>
        <p:sp>
          <p:nvSpPr>
            <p:cNvPr id="19" name="TextBox 18">
              <a:extLst>
                <a:ext uri="{FF2B5EF4-FFF2-40B4-BE49-F238E27FC236}">
                  <a16:creationId xmlns:a16="http://schemas.microsoft.com/office/drawing/2014/main" id="{3A879CCF-2EEC-46BC-BBAD-056CEA1B88BE}"/>
                </a:ext>
              </a:extLst>
            </p:cNvPr>
            <p:cNvSpPr txBox="1"/>
            <p:nvPr/>
          </p:nvSpPr>
          <p:spPr>
            <a:xfrm>
              <a:off x="746389" y="6353322"/>
              <a:ext cx="5310642" cy="400110"/>
            </a:xfrm>
            <a:prstGeom prst="rect">
              <a:avLst/>
            </a:prstGeom>
            <a:noFill/>
          </p:spPr>
          <p:txBody>
            <a:bodyPr wrap="none" rtlCol="0">
              <a:spAutoFit/>
            </a:bodyPr>
            <a:lstStyle/>
            <a:p>
              <a:r>
                <a:rPr lang="en-US" sz="2000" baseline="30000" dirty="0"/>
                <a:t>4</a:t>
              </a:r>
              <a:r>
                <a:rPr lang="en-US" sz="2000" dirty="0"/>
                <a:t>He(t,</a:t>
              </a:r>
              <a:r>
                <a:rPr lang="en-US" sz="2000" dirty="0">
                  <a:sym typeface="Symbol" panose="05050102010706020507" pitchFamily="18" charset="2"/>
                </a:rPr>
                <a:t></a:t>
              </a:r>
              <a:r>
                <a:rPr lang="en-US" sz="2000" dirty="0"/>
                <a:t>)</a:t>
              </a:r>
              <a:r>
                <a:rPr lang="en-US" sz="2000" baseline="30000" dirty="0"/>
                <a:t>7</a:t>
              </a:r>
              <a:r>
                <a:rPr lang="en-US" sz="2000" dirty="0"/>
                <a:t>Li(</a:t>
              </a:r>
              <a:r>
                <a:rPr lang="en-US" sz="2000" dirty="0" err="1"/>
                <a:t>t,n</a:t>
              </a:r>
              <a:r>
                <a:rPr lang="en-US" sz="2000" dirty="0"/>
                <a:t>)</a:t>
              </a:r>
              <a:r>
                <a:rPr lang="en-US" sz="2000" baseline="30000" dirty="0"/>
                <a:t>9</a:t>
              </a:r>
              <a:r>
                <a:rPr lang="en-US" sz="2000" dirty="0"/>
                <a:t>Be(</a:t>
              </a:r>
              <a:r>
                <a:rPr lang="en-US" sz="2000" dirty="0" err="1"/>
                <a:t>t,n</a:t>
              </a:r>
              <a:r>
                <a:rPr lang="en-US" sz="2000" dirty="0"/>
                <a:t>)</a:t>
              </a:r>
              <a:r>
                <a:rPr lang="en-US" sz="2000" baseline="30000" dirty="0"/>
                <a:t>11</a:t>
              </a:r>
              <a:r>
                <a:rPr lang="en-US" sz="2000" dirty="0"/>
                <a:t>B</a:t>
              </a:r>
              <a:r>
                <a:rPr lang="en-US" sz="2000" dirty="0">
                  <a:sym typeface="Symbol" panose="05050102010706020507" pitchFamily="18" charset="2"/>
                </a:rPr>
                <a:t>(</a:t>
              </a:r>
              <a:r>
                <a:rPr lang="en-US" sz="2000" dirty="0" err="1">
                  <a:sym typeface="Symbol" panose="05050102010706020507" pitchFamily="18" charset="2"/>
                </a:rPr>
                <a:t>t,n</a:t>
              </a:r>
              <a:r>
                <a:rPr lang="en-US" sz="2000" dirty="0">
                  <a:sym typeface="Symbol" panose="05050102010706020507" pitchFamily="18" charset="2"/>
                </a:rPr>
                <a:t>)</a:t>
              </a:r>
              <a:r>
                <a:rPr lang="en-US" sz="2000" baseline="30000" dirty="0">
                  <a:sym typeface="Symbol" panose="05050102010706020507" pitchFamily="18" charset="2"/>
                </a:rPr>
                <a:t>13</a:t>
              </a:r>
              <a:r>
                <a:rPr lang="en-US" sz="2000" dirty="0">
                  <a:sym typeface="Symbol" panose="05050102010706020507" pitchFamily="18" charset="2"/>
                </a:rPr>
                <a:t>C(</a:t>
              </a:r>
              <a:r>
                <a:rPr lang="en-US" sz="2000" dirty="0" err="1">
                  <a:sym typeface="Symbol" panose="05050102010706020507" pitchFamily="18" charset="2"/>
                </a:rPr>
                <a:t>t,n</a:t>
              </a:r>
              <a:r>
                <a:rPr lang="en-US" sz="2000" dirty="0">
                  <a:sym typeface="Symbol" panose="05050102010706020507" pitchFamily="18" charset="2"/>
                </a:rPr>
                <a:t>)</a:t>
              </a:r>
              <a:r>
                <a:rPr lang="en-US" sz="2000" baseline="30000" dirty="0">
                  <a:sym typeface="Symbol" panose="05050102010706020507" pitchFamily="18" charset="2"/>
                </a:rPr>
                <a:t>15</a:t>
              </a:r>
              <a:r>
                <a:rPr lang="en-US" sz="2000" dirty="0">
                  <a:sym typeface="Symbol" panose="05050102010706020507" pitchFamily="18" charset="2"/>
                </a:rPr>
                <a:t>N</a:t>
              </a:r>
              <a:endParaRPr lang="en-US" sz="2000" dirty="0"/>
            </a:p>
          </p:txBody>
        </p:sp>
        <p:sp>
          <p:nvSpPr>
            <p:cNvPr id="28" name="TextBox 27">
              <a:extLst>
                <a:ext uri="{FF2B5EF4-FFF2-40B4-BE49-F238E27FC236}">
                  <a16:creationId xmlns:a16="http://schemas.microsoft.com/office/drawing/2014/main" id="{07BEEE15-6C03-4B8F-93AF-9A1FF6BA7F28}"/>
                </a:ext>
              </a:extLst>
            </p:cNvPr>
            <p:cNvSpPr txBox="1"/>
            <p:nvPr/>
          </p:nvSpPr>
          <p:spPr>
            <a:xfrm>
              <a:off x="702660" y="4015643"/>
              <a:ext cx="5064517" cy="400110"/>
            </a:xfrm>
            <a:prstGeom prst="rect">
              <a:avLst/>
            </a:prstGeom>
            <a:noFill/>
          </p:spPr>
          <p:txBody>
            <a:bodyPr wrap="square" rtlCol="0">
              <a:spAutoFit/>
            </a:bodyPr>
            <a:lstStyle/>
            <a:p>
              <a:r>
                <a:rPr lang="en-US" sz="2000" baseline="30000" dirty="0"/>
                <a:t>3</a:t>
              </a:r>
              <a:r>
                <a:rPr lang="en-US" sz="2000" dirty="0"/>
                <a:t>H(t,</a:t>
              </a:r>
              <a:r>
                <a:rPr lang="en-US" sz="2000" dirty="0">
                  <a:sym typeface="Symbol" panose="05050102010706020507" pitchFamily="18" charset="2"/>
                </a:rPr>
                <a:t>)</a:t>
              </a:r>
              <a:r>
                <a:rPr lang="en-US" sz="2000" baseline="30000" dirty="0">
                  <a:solidFill>
                    <a:srgbClr val="FF0000"/>
                  </a:solidFill>
                </a:rPr>
                <a:t>6</a:t>
              </a:r>
              <a:r>
                <a:rPr lang="en-US" sz="2000" dirty="0">
                  <a:solidFill>
                    <a:srgbClr val="FF0000"/>
                  </a:solidFill>
                </a:rPr>
                <a:t>He(</a:t>
              </a:r>
              <a:r>
                <a:rPr lang="en-US" sz="2000" dirty="0" err="1">
                  <a:solidFill>
                    <a:srgbClr val="FF0000"/>
                  </a:solidFill>
                </a:rPr>
                <a:t>t,n</a:t>
              </a:r>
              <a:r>
                <a:rPr lang="en-US" sz="2000" dirty="0">
                  <a:solidFill>
                    <a:srgbClr val="FF0000"/>
                  </a:solidFill>
                </a:rPr>
                <a:t>)</a:t>
              </a:r>
              <a:r>
                <a:rPr lang="en-US" sz="2000" baseline="30000" dirty="0">
                  <a:solidFill>
                    <a:srgbClr val="FF0000"/>
                  </a:solidFill>
                </a:rPr>
                <a:t>8</a:t>
              </a:r>
              <a:r>
                <a:rPr lang="en-US" sz="2000" dirty="0">
                  <a:solidFill>
                    <a:srgbClr val="FF0000"/>
                  </a:solidFill>
                </a:rPr>
                <a:t>Li</a:t>
              </a:r>
              <a:r>
                <a:rPr lang="en-US" sz="2000" dirty="0">
                  <a:sym typeface="Symbol" panose="05050102010706020507" pitchFamily="18" charset="2"/>
                </a:rPr>
                <a:t>(,n)  (triple-triton </a:t>
              </a:r>
              <a:r>
                <a:rPr lang="en-US" sz="2000" dirty="0" err="1">
                  <a:sym typeface="Symbol" panose="05050102010706020507" pitchFamily="18" charset="2"/>
                </a:rPr>
                <a:t>rx</a:t>
              </a:r>
              <a:r>
                <a:rPr lang="en-US" sz="2000" dirty="0">
                  <a:sym typeface="Symbol" panose="05050102010706020507" pitchFamily="18" charset="2"/>
                </a:rPr>
                <a:t>.)</a:t>
              </a:r>
              <a:endParaRPr lang="en-US" sz="2000" dirty="0"/>
            </a:p>
          </p:txBody>
        </p:sp>
      </p:grpSp>
      <p:sp>
        <p:nvSpPr>
          <p:cNvPr id="9" name="TextBox 8">
            <a:extLst>
              <a:ext uri="{FF2B5EF4-FFF2-40B4-BE49-F238E27FC236}">
                <a16:creationId xmlns:a16="http://schemas.microsoft.com/office/drawing/2014/main" id="{0F502B65-B15A-4017-A036-98F198448BC5}"/>
              </a:ext>
            </a:extLst>
          </p:cNvPr>
          <p:cNvSpPr txBox="1"/>
          <p:nvPr/>
        </p:nvSpPr>
        <p:spPr>
          <a:xfrm>
            <a:off x="24252" y="1206386"/>
            <a:ext cx="5353966" cy="1938992"/>
          </a:xfrm>
          <a:prstGeom prst="rect">
            <a:avLst/>
          </a:prstGeom>
          <a:noFill/>
        </p:spPr>
        <p:txBody>
          <a:bodyPr wrap="square" rtlCol="0">
            <a:spAutoFit/>
          </a:bodyPr>
          <a:lstStyle/>
          <a:p>
            <a:r>
              <a:rPr lang="en-US" sz="2400" dirty="0"/>
              <a:t>Adopting increased tritium induced reaction rates leads to an intense secondary </a:t>
            </a:r>
            <a:r>
              <a:rPr lang="en-US" sz="2400" dirty="0">
                <a:solidFill>
                  <a:srgbClr val="C00000"/>
                </a:solidFill>
              </a:rPr>
              <a:t>neutron release </a:t>
            </a:r>
            <a:r>
              <a:rPr lang="en-US" sz="2400" dirty="0"/>
              <a:t>in a complex network of nuclear </a:t>
            </a:r>
          </a:p>
          <a:p>
            <a:r>
              <a:rPr lang="en-US" sz="2400" dirty="0"/>
              <a:t>reactions!</a:t>
            </a:r>
          </a:p>
        </p:txBody>
      </p:sp>
    </p:spTree>
    <p:extLst>
      <p:ext uri="{BB962C8B-B14F-4D97-AF65-F5344CB8AC3E}">
        <p14:creationId xmlns:p14="http://schemas.microsoft.com/office/powerpoint/2010/main" val="859966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C8136-4C3E-D275-6F40-910E24DF91C2}"/>
              </a:ext>
            </a:extLst>
          </p:cNvPr>
          <p:cNvPicPr>
            <a:picLocks noChangeAspect="1"/>
          </p:cNvPicPr>
          <p:nvPr/>
        </p:nvPicPr>
        <p:blipFill>
          <a:blip r:embed="rId2"/>
          <a:stretch>
            <a:fillRect/>
          </a:stretch>
        </p:blipFill>
        <p:spPr>
          <a:xfrm>
            <a:off x="-412282" y="534586"/>
            <a:ext cx="9022882" cy="6323413"/>
          </a:xfrm>
          <a:prstGeom prst="rect">
            <a:avLst/>
          </a:prstGeom>
        </p:spPr>
      </p:pic>
      <p:sp>
        <p:nvSpPr>
          <p:cNvPr id="4" name="TextBox 3">
            <a:extLst>
              <a:ext uri="{FF2B5EF4-FFF2-40B4-BE49-F238E27FC236}">
                <a16:creationId xmlns:a16="http://schemas.microsoft.com/office/drawing/2014/main" id="{FC3FD521-DDC0-5CF7-0C61-B580E5627B10}"/>
              </a:ext>
            </a:extLst>
          </p:cNvPr>
          <p:cNvSpPr txBox="1"/>
          <p:nvPr/>
        </p:nvSpPr>
        <p:spPr>
          <a:xfrm>
            <a:off x="8945880" y="6334780"/>
            <a:ext cx="3353803" cy="523220"/>
          </a:xfrm>
          <a:prstGeom prst="rect">
            <a:avLst/>
          </a:prstGeom>
          <a:noFill/>
        </p:spPr>
        <p:txBody>
          <a:bodyPr wrap="none" rtlCol="0">
            <a:spAutoFit/>
          </a:bodyPr>
          <a:lstStyle/>
          <a:p>
            <a:r>
              <a:rPr lang="en-US" sz="2800" b="1" dirty="0">
                <a:solidFill>
                  <a:srgbClr val="0070C0"/>
                </a:solidFill>
                <a:latin typeface="Calibri" panose="020F0502020204030204" pitchFamily="34" charset="0"/>
                <a:cs typeface="Calibri" panose="020F0502020204030204" pitchFamily="34" charset="0"/>
              </a:rPr>
              <a:t>Should be measured!</a:t>
            </a:r>
          </a:p>
        </p:txBody>
      </p:sp>
      <p:sp>
        <p:nvSpPr>
          <p:cNvPr id="5" name="TextBox 4">
            <a:extLst>
              <a:ext uri="{FF2B5EF4-FFF2-40B4-BE49-F238E27FC236}">
                <a16:creationId xmlns:a16="http://schemas.microsoft.com/office/drawing/2014/main" id="{ADEFD25B-B406-959F-151A-6E4C45859BE8}"/>
              </a:ext>
            </a:extLst>
          </p:cNvPr>
          <p:cNvSpPr txBox="1"/>
          <p:nvPr/>
        </p:nvSpPr>
        <p:spPr>
          <a:xfrm>
            <a:off x="1584829" y="-15240"/>
            <a:ext cx="4960012" cy="584775"/>
          </a:xfrm>
          <a:prstGeom prst="rect">
            <a:avLst/>
          </a:prstGeom>
          <a:noFill/>
        </p:spPr>
        <p:txBody>
          <a:bodyPr wrap="none" rtlCol="0">
            <a:spAutoFit/>
          </a:bodyPr>
          <a:lstStyle/>
          <a:p>
            <a:r>
              <a:rPr lang="en-US" sz="3200" dirty="0">
                <a:solidFill>
                  <a:srgbClr val="FF0000"/>
                </a:solidFill>
                <a:latin typeface="Oriya MN" pitchFamily="2" charset="0"/>
                <a:cs typeface="Oriya MN" pitchFamily="2" charset="0"/>
              </a:rPr>
              <a:t>Predicted reaction rates</a:t>
            </a:r>
          </a:p>
        </p:txBody>
      </p:sp>
    </p:spTree>
    <p:extLst>
      <p:ext uri="{BB962C8B-B14F-4D97-AF65-F5344CB8AC3E}">
        <p14:creationId xmlns:p14="http://schemas.microsoft.com/office/powerpoint/2010/main" val="354808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D88CDF-18F9-4023-9DD7-C104833DEACF}"/>
              </a:ext>
            </a:extLst>
          </p:cNvPr>
          <p:cNvGrpSpPr/>
          <p:nvPr/>
        </p:nvGrpSpPr>
        <p:grpSpPr>
          <a:xfrm>
            <a:off x="4893278" y="1594253"/>
            <a:ext cx="6991870" cy="5263747"/>
            <a:chOff x="3086100" y="1869586"/>
            <a:chExt cx="6057900" cy="4790342"/>
          </a:xfrm>
        </p:grpSpPr>
        <p:pic>
          <p:nvPicPr>
            <p:cNvPr id="4" name="Picture 3">
              <a:extLst>
                <a:ext uri="{FF2B5EF4-FFF2-40B4-BE49-F238E27FC236}">
                  <a16:creationId xmlns:a16="http://schemas.microsoft.com/office/drawing/2014/main" id="{654D3F49-CFAA-4782-8CFB-A2B6723E8C01}"/>
                </a:ext>
              </a:extLst>
            </p:cNvPr>
            <p:cNvPicPr>
              <a:picLocks noChangeAspect="1"/>
            </p:cNvPicPr>
            <p:nvPr/>
          </p:nvPicPr>
          <p:blipFill>
            <a:blip r:embed="rId3"/>
            <a:stretch>
              <a:fillRect/>
            </a:stretch>
          </p:blipFill>
          <p:spPr>
            <a:xfrm>
              <a:off x="3086100" y="1878378"/>
              <a:ext cx="6057900" cy="4781550"/>
            </a:xfrm>
            <a:prstGeom prst="rect">
              <a:avLst/>
            </a:prstGeom>
          </p:spPr>
        </p:pic>
        <p:sp>
          <p:nvSpPr>
            <p:cNvPr id="8" name="Rectangle 7">
              <a:extLst>
                <a:ext uri="{FF2B5EF4-FFF2-40B4-BE49-F238E27FC236}">
                  <a16:creationId xmlns:a16="http://schemas.microsoft.com/office/drawing/2014/main" id="{A6ACC750-EB59-4841-BE31-8373597F033B}"/>
                </a:ext>
              </a:extLst>
            </p:cNvPr>
            <p:cNvSpPr/>
            <p:nvPr/>
          </p:nvSpPr>
          <p:spPr>
            <a:xfrm>
              <a:off x="3200400" y="1883994"/>
              <a:ext cx="171450" cy="262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B749FF-C1FC-4C81-9E3A-D4940C156D78}"/>
                </a:ext>
              </a:extLst>
            </p:cNvPr>
            <p:cNvSpPr/>
            <p:nvPr/>
          </p:nvSpPr>
          <p:spPr>
            <a:xfrm>
              <a:off x="6248400" y="1869586"/>
              <a:ext cx="171450" cy="262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D131DA-4601-4D61-ADE4-BC04C0CF7B85}"/>
              </a:ext>
            </a:extLst>
          </p:cNvPr>
          <p:cNvSpPr>
            <a:spLocks noGrp="1"/>
          </p:cNvSpPr>
          <p:nvPr>
            <p:ph type="title"/>
          </p:nvPr>
        </p:nvSpPr>
        <p:spPr>
          <a:xfrm>
            <a:off x="470537" y="207245"/>
            <a:ext cx="11155680" cy="1325563"/>
          </a:xfrm>
        </p:spPr>
        <p:txBody>
          <a:bodyPr/>
          <a:lstStyle/>
          <a:p>
            <a:r>
              <a:rPr lang="en-US" dirty="0">
                <a:solidFill>
                  <a:srgbClr val="FF0000"/>
                </a:solidFill>
                <a:latin typeface="Aptos" panose="020B0004020202020204" pitchFamily="34" charset="0"/>
              </a:rPr>
              <a:t>Have they been measured with accelerators?</a:t>
            </a:r>
            <a:br>
              <a:rPr lang="en-US" dirty="0">
                <a:solidFill>
                  <a:srgbClr val="FF0000"/>
                </a:solidFill>
                <a:latin typeface="Aptos" panose="020B0004020202020204" pitchFamily="34" charset="0"/>
              </a:rPr>
            </a:br>
            <a:r>
              <a:rPr lang="en-US" sz="3600" dirty="0">
                <a:solidFill>
                  <a:srgbClr val="FF0000"/>
                </a:solidFill>
                <a:latin typeface="Aptos" panose="020B0004020202020204" pitchFamily="34" charset="0"/>
              </a:rPr>
              <a:t>Comparison </a:t>
            </a:r>
          </a:p>
        </p:txBody>
      </p:sp>
      <p:sp>
        <p:nvSpPr>
          <p:cNvPr id="5" name="TextBox 4">
            <a:extLst>
              <a:ext uri="{FF2B5EF4-FFF2-40B4-BE49-F238E27FC236}">
                <a16:creationId xmlns:a16="http://schemas.microsoft.com/office/drawing/2014/main" id="{B88A1C26-BA3C-4434-96B5-019808241015}"/>
              </a:ext>
            </a:extLst>
          </p:cNvPr>
          <p:cNvSpPr txBox="1"/>
          <p:nvPr/>
        </p:nvSpPr>
        <p:spPr>
          <a:xfrm>
            <a:off x="470537" y="1532808"/>
            <a:ext cx="4790404" cy="2677656"/>
          </a:xfrm>
          <a:prstGeom prst="rect">
            <a:avLst/>
          </a:prstGeom>
          <a:noFill/>
        </p:spPr>
        <p:txBody>
          <a:bodyPr wrap="square" rtlCol="0">
            <a:spAutoFit/>
          </a:bodyPr>
          <a:lstStyle/>
          <a:p>
            <a:r>
              <a:rPr lang="en-US" sz="2000" dirty="0">
                <a:latin typeface="Aptos" panose="020B0004020202020204" pitchFamily="34" charset="0"/>
              </a:rPr>
              <a:t>Plot of </a:t>
            </a:r>
            <a:r>
              <a:rPr lang="en-US" sz="2800" baseline="30000" dirty="0">
                <a:solidFill>
                  <a:srgbClr val="FF0000"/>
                </a:solidFill>
                <a:latin typeface="Aptos" panose="020B0004020202020204" pitchFamily="34" charset="0"/>
              </a:rPr>
              <a:t>2</a:t>
            </a:r>
            <a:r>
              <a:rPr lang="en-US" sz="2800" dirty="0">
                <a:solidFill>
                  <a:srgbClr val="FF0000"/>
                </a:solidFill>
                <a:latin typeface="Aptos" panose="020B0004020202020204" pitchFamily="34" charset="0"/>
              </a:rPr>
              <a:t>H(</a:t>
            </a:r>
            <a:r>
              <a:rPr lang="en-US" sz="2800" dirty="0" err="1">
                <a:solidFill>
                  <a:srgbClr val="FF0000"/>
                </a:solidFill>
                <a:latin typeface="Aptos" panose="020B0004020202020204" pitchFamily="34" charset="0"/>
              </a:rPr>
              <a:t>d,n</a:t>
            </a:r>
            <a:r>
              <a:rPr lang="en-US" sz="2800" dirty="0">
                <a:solidFill>
                  <a:srgbClr val="FF0000"/>
                </a:solidFill>
                <a:latin typeface="Aptos" panose="020B0004020202020204" pitchFamily="34" charset="0"/>
              </a:rPr>
              <a:t>)</a:t>
            </a:r>
            <a:r>
              <a:rPr lang="en-US" sz="2800" baseline="30000" dirty="0">
                <a:solidFill>
                  <a:srgbClr val="FF0000"/>
                </a:solidFill>
                <a:latin typeface="Aptos" panose="020B0004020202020204" pitchFamily="34" charset="0"/>
              </a:rPr>
              <a:t>3</a:t>
            </a:r>
            <a:r>
              <a:rPr lang="en-US" sz="2800" dirty="0">
                <a:solidFill>
                  <a:srgbClr val="FF0000"/>
                </a:solidFill>
                <a:latin typeface="Aptos" panose="020B0004020202020204" pitchFamily="34" charset="0"/>
              </a:rPr>
              <a:t>He </a:t>
            </a:r>
            <a:r>
              <a:rPr lang="en-US" sz="2000" dirty="0">
                <a:latin typeface="Aptos" panose="020B0004020202020204" pitchFamily="34" charset="0"/>
              </a:rPr>
              <a:t>cross-section (dotted red curve), center-of-mass energy distribution at </a:t>
            </a:r>
            <a:r>
              <a:rPr lang="en-US" sz="2000" dirty="0" err="1">
                <a:latin typeface="Aptos" panose="020B0004020202020204" pitchFamily="34" charset="0"/>
              </a:rPr>
              <a:t>kT</a:t>
            </a:r>
            <a:r>
              <a:rPr lang="en-US" sz="2000" baseline="-25000" dirty="0" err="1">
                <a:latin typeface="Aptos" panose="020B0004020202020204" pitchFamily="34" charset="0"/>
              </a:rPr>
              <a:t>i</a:t>
            </a:r>
            <a:r>
              <a:rPr lang="en-US" sz="2000" dirty="0">
                <a:latin typeface="Aptos" panose="020B0004020202020204" pitchFamily="34" charset="0"/>
              </a:rPr>
              <a:t> = 6.4 keV (dashed red curve), and resultant reactant energy distribution (solid red curve). Also shown are the </a:t>
            </a:r>
            <a:r>
              <a:rPr lang="en-US" sz="2000" baseline="30000" dirty="0">
                <a:latin typeface="Aptos" panose="020B0004020202020204" pitchFamily="34" charset="0"/>
              </a:rPr>
              <a:t>3</a:t>
            </a:r>
            <a:r>
              <a:rPr lang="en-US" sz="2000" dirty="0">
                <a:latin typeface="Aptos" panose="020B0004020202020204" pitchFamily="34" charset="0"/>
              </a:rPr>
              <a:t>H(t,2n)</a:t>
            </a:r>
            <a:r>
              <a:rPr lang="en-US" sz="2000" baseline="30000" dirty="0">
                <a:latin typeface="Aptos" panose="020B0004020202020204" pitchFamily="34" charset="0"/>
              </a:rPr>
              <a:t>4</a:t>
            </a:r>
            <a:r>
              <a:rPr lang="en-US" sz="2000" dirty="0">
                <a:latin typeface="Aptos" panose="020B0004020202020204" pitchFamily="34" charset="0"/>
              </a:rPr>
              <a:t>He (solid blue curve) and </a:t>
            </a:r>
            <a:r>
              <a:rPr lang="en-US" sz="2000" baseline="30000" dirty="0">
                <a:latin typeface="Aptos" panose="020B0004020202020204" pitchFamily="34" charset="0"/>
              </a:rPr>
              <a:t>3</a:t>
            </a:r>
            <a:r>
              <a:rPr lang="en-US" sz="2000" dirty="0">
                <a:latin typeface="Aptos" panose="020B0004020202020204" pitchFamily="34" charset="0"/>
              </a:rPr>
              <a:t>He(</a:t>
            </a:r>
            <a:r>
              <a:rPr lang="en-US" sz="2000" baseline="30000" dirty="0">
                <a:latin typeface="Aptos" panose="020B0004020202020204" pitchFamily="34" charset="0"/>
              </a:rPr>
              <a:t>3</a:t>
            </a:r>
            <a:r>
              <a:rPr lang="en-US" sz="2000" dirty="0">
                <a:latin typeface="Aptos" panose="020B0004020202020204" pitchFamily="34" charset="0"/>
              </a:rPr>
              <a:t>he,</a:t>
            </a:r>
            <a:r>
              <a:rPr lang="en-US" sz="2000" baseline="30000" dirty="0">
                <a:latin typeface="Aptos" panose="020B0004020202020204" pitchFamily="34" charset="0"/>
              </a:rPr>
              <a:t>2</a:t>
            </a:r>
            <a:r>
              <a:rPr lang="en-US" sz="2000" dirty="0">
                <a:latin typeface="Aptos" panose="020B0004020202020204" pitchFamily="34" charset="0"/>
              </a:rPr>
              <a:t>p)4He (solid black curve) reactant distributions with the same E0.</a:t>
            </a:r>
          </a:p>
        </p:txBody>
      </p:sp>
      <p:sp>
        <p:nvSpPr>
          <p:cNvPr id="7" name="TextBox 6">
            <a:extLst>
              <a:ext uri="{FF2B5EF4-FFF2-40B4-BE49-F238E27FC236}">
                <a16:creationId xmlns:a16="http://schemas.microsoft.com/office/drawing/2014/main" id="{6AD3B745-F8D9-42AE-8B3E-D606E4C69E95}"/>
              </a:ext>
            </a:extLst>
          </p:cNvPr>
          <p:cNvSpPr txBox="1"/>
          <p:nvPr/>
        </p:nvSpPr>
        <p:spPr>
          <a:xfrm>
            <a:off x="470537" y="5214173"/>
            <a:ext cx="3876063" cy="954107"/>
          </a:xfrm>
          <a:prstGeom prst="rect">
            <a:avLst/>
          </a:prstGeom>
          <a:noFill/>
        </p:spPr>
        <p:txBody>
          <a:bodyPr wrap="square" rtlCol="0">
            <a:spAutoFit/>
          </a:bodyPr>
          <a:lstStyle/>
          <a:p>
            <a:r>
              <a:rPr lang="en-US" sz="1400" dirty="0">
                <a:latin typeface="Aptos" panose="020B0004020202020204" pitchFamily="34" charset="0"/>
              </a:rPr>
              <a:t>Dan Casey et al. Thermonuclear reactions probed at stellar-core conditions with laser-based inertial-confinement fusion Nature 2017  DOI: 10.1038/NPHYS422</a:t>
            </a:r>
          </a:p>
        </p:txBody>
      </p:sp>
    </p:spTree>
    <p:extLst>
      <p:ext uri="{BB962C8B-B14F-4D97-AF65-F5344CB8AC3E}">
        <p14:creationId xmlns:p14="http://schemas.microsoft.com/office/powerpoint/2010/main" val="3999376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EAD3-ADB8-4427-B8CD-D75A9CA20F5D}"/>
              </a:ext>
            </a:extLst>
          </p:cNvPr>
          <p:cNvPicPr>
            <a:picLocks noChangeAspect="1"/>
          </p:cNvPicPr>
          <p:nvPr/>
        </p:nvPicPr>
        <p:blipFill>
          <a:blip r:embed="rId2"/>
          <a:srcRect t="5845" b="9886"/>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7AB40F-A3B3-E6DC-6F21-7C556D1C46C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300" kern="1200">
                <a:solidFill>
                  <a:schemeClr val="tx1">
                    <a:lumMod val="85000"/>
                    <a:lumOff val="15000"/>
                  </a:schemeClr>
                </a:solidFill>
                <a:latin typeface="+mj-lt"/>
                <a:ea typeface="+mj-ea"/>
                <a:cs typeface="+mj-cs"/>
              </a:rPr>
              <a:t>Omega Laser facility at the University of Rochester Laser Energetics Laboratory</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83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F996D-6582-7BC8-EC87-6918B1D1F3FD}"/>
              </a:ext>
            </a:extLst>
          </p:cNvPr>
          <p:cNvPicPr>
            <a:picLocks noChangeAspect="1"/>
          </p:cNvPicPr>
          <p:nvPr/>
        </p:nvPicPr>
        <p:blipFill>
          <a:blip r:embed="rId2"/>
          <a:stretch>
            <a:fillRect/>
          </a:stretch>
        </p:blipFill>
        <p:spPr>
          <a:xfrm>
            <a:off x="6385560" y="0"/>
            <a:ext cx="5699760" cy="6899710"/>
          </a:xfrm>
          <a:prstGeom prst="rect">
            <a:avLst/>
          </a:prstGeom>
        </p:spPr>
      </p:pic>
      <p:sp>
        <p:nvSpPr>
          <p:cNvPr id="4" name="TextBox 3">
            <a:extLst>
              <a:ext uri="{FF2B5EF4-FFF2-40B4-BE49-F238E27FC236}">
                <a16:creationId xmlns:a16="http://schemas.microsoft.com/office/drawing/2014/main" id="{71F1D09B-F3AC-E4F1-ED18-A6CB2CE9283F}"/>
              </a:ext>
            </a:extLst>
          </p:cNvPr>
          <p:cNvSpPr txBox="1"/>
          <p:nvPr/>
        </p:nvSpPr>
        <p:spPr>
          <a:xfrm>
            <a:off x="1554480" y="728447"/>
            <a:ext cx="5067413" cy="1754326"/>
          </a:xfrm>
          <a:prstGeom prst="rect">
            <a:avLst/>
          </a:prstGeom>
          <a:noFill/>
        </p:spPr>
        <p:txBody>
          <a:bodyPr wrap="none" rtlCol="0">
            <a:spAutoFit/>
          </a:bodyPr>
          <a:lstStyle/>
          <a:p>
            <a:r>
              <a:rPr lang="en-US" sz="3600" b="1" dirty="0">
                <a:solidFill>
                  <a:srgbClr val="FF0000"/>
                </a:solidFill>
                <a:latin typeface="Calibri" panose="020F0502020204030204" pitchFamily="34" charset="0"/>
                <a:cs typeface="Calibri" panose="020F0502020204030204" pitchFamily="34" charset="0"/>
              </a:rPr>
              <a:t>RED: 50 keV  </a:t>
            </a:r>
            <a:r>
              <a:rPr lang="en-US" sz="3600" b="1" dirty="0" err="1">
                <a:solidFill>
                  <a:srgbClr val="FF0000"/>
                </a:solidFill>
                <a:latin typeface="Calibri" panose="020F0502020204030204" pitchFamily="34" charset="0"/>
                <a:cs typeface="Calibri" panose="020F0502020204030204" pitchFamily="34" charset="0"/>
              </a:rPr>
              <a:t>c.m.</a:t>
            </a:r>
            <a:r>
              <a:rPr lang="en-US" sz="3600" b="1" dirty="0">
                <a:solidFill>
                  <a:srgbClr val="FF0000"/>
                </a:solidFill>
                <a:latin typeface="Calibri" panose="020F0502020204030204" pitchFamily="34" charset="0"/>
                <a:cs typeface="Calibri" panose="020F0502020204030204" pitchFamily="34" charset="0"/>
              </a:rPr>
              <a:t> energy</a:t>
            </a:r>
          </a:p>
          <a:p>
            <a:r>
              <a:rPr lang="en-US" sz="3600" b="1" dirty="0">
                <a:latin typeface="Calibri" panose="020F0502020204030204" pitchFamily="34" charset="0"/>
                <a:cs typeface="Calibri" panose="020F0502020204030204" pitchFamily="34" charset="0"/>
              </a:rPr>
              <a:t>Black: 16 keV </a:t>
            </a:r>
            <a:r>
              <a:rPr lang="en-US" sz="3600" b="1" dirty="0" err="1">
                <a:latin typeface="Calibri" panose="020F0502020204030204" pitchFamily="34" charset="0"/>
                <a:cs typeface="Calibri" panose="020F0502020204030204" pitchFamily="34" charset="0"/>
              </a:rPr>
              <a:t>c.m.</a:t>
            </a:r>
            <a:r>
              <a:rPr lang="en-US" sz="3600" b="1" dirty="0">
                <a:latin typeface="Calibri" panose="020F0502020204030204" pitchFamily="34" charset="0"/>
                <a:cs typeface="Calibri" panose="020F0502020204030204" pitchFamily="34" charset="0"/>
              </a:rPr>
              <a:t> energy</a:t>
            </a:r>
          </a:p>
          <a:p>
            <a:r>
              <a:rPr lang="en-US" sz="3600" b="1" dirty="0">
                <a:solidFill>
                  <a:schemeClr val="bg1">
                    <a:lumMod val="50000"/>
                  </a:schemeClr>
                </a:solidFill>
                <a:latin typeface="Calibri" panose="020F0502020204030204" pitchFamily="34" charset="0"/>
                <a:cs typeface="Calibri" panose="020F0502020204030204" pitchFamily="34" charset="0"/>
              </a:rPr>
              <a:t>Gray: 160 keV </a:t>
            </a:r>
          </a:p>
        </p:txBody>
      </p:sp>
      <p:sp>
        <p:nvSpPr>
          <p:cNvPr id="5" name="TextBox 4">
            <a:extLst>
              <a:ext uri="{FF2B5EF4-FFF2-40B4-BE49-F238E27FC236}">
                <a16:creationId xmlns:a16="http://schemas.microsoft.com/office/drawing/2014/main" id="{827F5BF6-05BE-5C2C-49ED-251AB603F5E7}"/>
              </a:ext>
            </a:extLst>
          </p:cNvPr>
          <p:cNvSpPr txBox="1"/>
          <p:nvPr/>
        </p:nvSpPr>
        <p:spPr>
          <a:xfrm>
            <a:off x="2103120" y="4091077"/>
            <a:ext cx="5120312" cy="1200329"/>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Black: 16 keV </a:t>
            </a:r>
            <a:r>
              <a:rPr lang="en-US" sz="3600" b="1" dirty="0" err="1">
                <a:latin typeface="Calibri" panose="020F0502020204030204" pitchFamily="34" charset="0"/>
                <a:cs typeface="Calibri" panose="020F0502020204030204" pitchFamily="34" charset="0"/>
              </a:rPr>
              <a:t>c.m.</a:t>
            </a:r>
            <a:r>
              <a:rPr lang="en-US" sz="3600" b="1" dirty="0">
                <a:latin typeface="Calibri" panose="020F0502020204030204" pitchFamily="34" charset="0"/>
                <a:cs typeface="Calibri" panose="020F0502020204030204" pitchFamily="34" charset="0"/>
              </a:rPr>
              <a:t> Omega</a:t>
            </a:r>
          </a:p>
          <a:p>
            <a:r>
              <a:rPr lang="en-US" sz="3600" b="1" dirty="0">
                <a:solidFill>
                  <a:srgbClr val="0070C0"/>
                </a:solidFill>
                <a:latin typeface="Calibri" panose="020F0502020204030204" pitchFamily="34" charset="0"/>
                <a:cs typeface="Calibri" panose="020F0502020204030204" pitchFamily="34" charset="0"/>
              </a:rPr>
              <a:t>Blue: 16 keV </a:t>
            </a:r>
            <a:r>
              <a:rPr lang="en-US" sz="3600" b="1" dirty="0" err="1">
                <a:solidFill>
                  <a:srgbClr val="0070C0"/>
                </a:solidFill>
                <a:latin typeface="Calibri" panose="020F0502020204030204" pitchFamily="34" charset="0"/>
                <a:cs typeface="Calibri" panose="020F0502020204030204" pitchFamily="34" charset="0"/>
              </a:rPr>
              <a:t>c.m.</a:t>
            </a:r>
            <a:r>
              <a:rPr lang="en-US" sz="3600" b="1" dirty="0">
                <a:solidFill>
                  <a:srgbClr val="0070C0"/>
                </a:solidFill>
                <a:latin typeface="Calibri" panose="020F0502020204030204" pitchFamily="34" charset="0"/>
                <a:cs typeface="Calibri" panose="020F0502020204030204" pitchFamily="34" charset="0"/>
              </a:rPr>
              <a:t> NIF</a:t>
            </a:r>
          </a:p>
        </p:txBody>
      </p:sp>
    </p:spTree>
    <p:extLst>
      <p:ext uri="{BB962C8B-B14F-4D97-AF65-F5344CB8AC3E}">
        <p14:creationId xmlns:p14="http://schemas.microsoft.com/office/powerpoint/2010/main" val="1348967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3174-022F-F274-67A5-B68BC2EA345A}"/>
              </a:ext>
            </a:extLst>
          </p:cNvPr>
          <p:cNvSpPr txBox="1">
            <a:spLocks/>
          </p:cNvSpPr>
          <p:nvPr/>
        </p:nvSpPr>
        <p:spPr>
          <a:xfrm>
            <a:off x="228600" y="408740"/>
            <a:ext cx="12496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latin typeface="Oriya MN" pitchFamily="2" charset="0"/>
                <a:cs typeface="Oriya MN" pitchFamily="2" charset="0"/>
              </a:rPr>
              <a:t>Future Experiments with tritium</a:t>
            </a:r>
          </a:p>
        </p:txBody>
      </p:sp>
      <p:pic>
        <p:nvPicPr>
          <p:cNvPr id="3" name="Picture 2">
            <a:extLst>
              <a:ext uri="{FF2B5EF4-FFF2-40B4-BE49-F238E27FC236}">
                <a16:creationId xmlns:a16="http://schemas.microsoft.com/office/drawing/2014/main" id="{B1D45EED-1F7F-3D0D-72DD-29864A5B1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760" y="1376218"/>
            <a:ext cx="5855886" cy="5291986"/>
          </a:xfrm>
          <a:prstGeom prst="rect">
            <a:avLst/>
          </a:prstGeom>
        </p:spPr>
      </p:pic>
      <p:sp>
        <p:nvSpPr>
          <p:cNvPr id="4" name="TextBox 3">
            <a:extLst>
              <a:ext uri="{FF2B5EF4-FFF2-40B4-BE49-F238E27FC236}">
                <a16:creationId xmlns:a16="http://schemas.microsoft.com/office/drawing/2014/main" id="{04102E34-14F4-3232-FF9E-7C28BC4BC14D}"/>
              </a:ext>
            </a:extLst>
          </p:cNvPr>
          <p:cNvSpPr txBox="1"/>
          <p:nvPr/>
        </p:nvSpPr>
        <p:spPr>
          <a:xfrm>
            <a:off x="45720" y="1071521"/>
            <a:ext cx="6797040" cy="5339923"/>
          </a:xfrm>
          <a:prstGeom prst="rect">
            <a:avLst/>
          </a:prstGeom>
          <a:noFill/>
        </p:spPr>
        <p:txBody>
          <a:bodyPr wrap="square" rtlCol="0">
            <a:spAutoFit/>
          </a:bodyPr>
          <a:lstStyle/>
          <a:p>
            <a:endParaRPr lang="en-US" sz="1200" dirty="0">
              <a:solidFill>
                <a:srgbClr val="7030A0"/>
              </a:solidFill>
            </a:endParaRPr>
          </a:p>
          <a:p>
            <a:pPr marL="342900" indent="-342900">
              <a:spcAft>
                <a:spcPts val="600"/>
              </a:spcAft>
              <a:buFont typeface="+mj-lt"/>
              <a:buAutoNum type="arabicPeriod"/>
            </a:pPr>
            <a:r>
              <a:rPr lang="en-US" sz="2000" dirty="0">
                <a:solidFill>
                  <a:srgbClr val="7030A0"/>
                </a:solidFill>
              </a:rPr>
              <a:t> A(</a:t>
            </a:r>
            <a:r>
              <a:rPr lang="en-US" sz="2000" dirty="0">
                <a:solidFill>
                  <a:srgbClr val="7030A0"/>
                </a:solidFill>
                <a:sym typeface="Symbol" panose="05050102010706020507" pitchFamily="18" charset="2"/>
              </a:rPr>
              <a:t>,p)B tritium stripping experiments to populate tritium cluster states at tritium threshold. (Local exploration effort via A(,p) or A(</a:t>
            </a:r>
            <a:r>
              <a:rPr lang="en-US" sz="2000" baseline="30000" dirty="0">
                <a:solidFill>
                  <a:srgbClr val="7030A0"/>
                </a:solidFill>
                <a:sym typeface="Symbol" panose="05050102010706020507" pitchFamily="18" charset="2"/>
              </a:rPr>
              <a:t>7</a:t>
            </a:r>
            <a:r>
              <a:rPr lang="en-US" sz="2000" dirty="0">
                <a:solidFill>
                  <a:srgbClr val="7030A0"/>
                </a:solidFill>
                <a:sym typeface="Symbol" panose="05050102010706020507" pitchFamily="18" charset="2"/>
              </a:rPr>
              <a:t>Li,) at the </a:t>
            </a:r>
            <a:r>
              <a:rPr lang="en-US" sz="2000" b="1" dirty="0">
                <a:solidFill>
                  <a:srgbClr val="7030A0"/>
                </a:solidFill>
                <a:sym typeface="Symbol" panose="05050102010706020507" pitchFamily="18" charset="2"/>
              </a:rPr>
              <a:t>ND- NSL Enge</a:t>
            </a:r>
            <a:r>
              <a:rPr lang="en-US" sz="2000" dirty="0">
                <a:solidFill>
                  <a:srgbClr val="7030A0"/>
                </a:solidFill>
                <a:sym typeface="Symbol" panose="05050102010706020507" pitchFamily="18" charset="2"/>
              </a:rPr>
              <a:t>) </a:t>
            </a:r>
          </a:p>
          <a:p>
            <a:pPr marL="342900" indent="-342900">
              <a:spcAft>
                <a:spcPts val="600"/>
              </a:spcAft>
              <a:buFont typeface="+mj-lt"/>
              <a:buAutoNum type="arabicPeriod"/>
            </a:pPr>
            <a:r>
              <a:rPr lang="en-US" sz="2000" dirty="0">
                <a:solidFill>
                  <a:srgbClr val="7030A0"/>
                </a:solidFill>
                <a:sym typeface="Symbol" panose="05050102010706020507" pitchFamily="18" charset="2"/>
              </a:rPr>
              <a:t>B(</a:t>
            </a:r>
            <a:r>
              <a:rPr lang="en-US" sz="2000" dirty="0" err="1">
                <a:solidFill>
                  <a:srgbClr val="7030A0"/>
                </a:solidFill>
                <a:sym typeface="Symbol" panose="05050102010706020507" pitchFamily="18" charset="2"/>
              </a:rPr>
              <a:t>t,t</a:t>
            </a:r>
            <a:r>
              <a:rPr lang="en-US" sz="2000" dirty="0">
                <a:solidFill>
                  <a:srgbClr val="7030A0"/>
                </a:solidFill>
                <a:sym typeface="Symbol" panose="05050102010706020507" pitchFamily="18" charset="2"/>
              </a:rPr>
              <a:t>’) inelastic scattering  experiments at </a:t>
            </a:r>
            <a:r>
              <a:rPr lang="en-US" sz="2000" b="1" dirty="0">
                <a:solidFill>
                  <a:srgbClr val="7030A0"/>
                </a:solidFill>
                <a:sym typeface="Symbol" panose="05050102010706020507" pitchFamily="18" charset="2"/>
              </a:rPr>
              <a:t>FSU’s John Fox Laboratory</a:t>
            </a:r>
            <a:endParaRPr lang="en-US" sz="2000" b="1" dirty="0">
              <a:solidFill>
                <a:srgbClr val="7030A0"/>
              </a:solidFill>
            </a:endParaRPr>
          </a:p>
          <a:p>
            <a:pPr marL="342900" indent="-342900">
              <a:spcAft>
                <a:spcPts val="600"/>
              </a:spcAft>
              <a:buFont typeface="+mj-lt"/>
              <a:buAutoNum type="arabicPeriod"/>
            </a:pPr>
            <a:r>
              <a:rPr lang="en-US" sz="2000" dirty="0">
                <a:solidFill>
                  <a:srgbClr val="7030A0"/>
                </a:solidFill>
              </a:rPr>
              <a:t>Purchase of a tritium target through Air Force Academy grant for inverse kinematic experiments e.g. </a:t>
            </a:r>
            <a:r>
              <a:rPr lang="en-US" sz="2000" baseline="30000" dirty="0">
                <a:solidFill>
                  <a:srgbClr val="7030A0"/>
                </a:solidFill>
              </a:rPr>
              <a:t>3</a:t>
            </a:r>
            <a:r>
              <a:rPr lang="en-US" sz="2000" dirty="0">
                <a:solidFill>
                  <a:srgbClr val="7030A0"/>
                </a:solidFill>
              </a:rPr>
              <a:t>H(</a:t>
            </a:r>
            <a:r>
              <a:rPr lang="en-US" sz="2000" baseline="30000" dirty="0">
                <a:solidFill>
                  <a:srgbClr val="7030A0"/>
                </a:solidFill>
              </a:rPr>
              <a:t>7</a:t>
            </a:r>
            <a:r>
              <a:rPr lang="en-US" sz="2000" dirty="0">
                <a:solidFill>
                  <a:srgbClr val="7030A0"/>
                </a:solidFill>
              </a:rPr>
              <a:t>Li,n), </a:t>
            </a:r>
            <a:r>
              <a:rPr lang="en-US" sz="2000" baseline="30000" dirty="0">
                <a:solidFill>
                  <a:srgbClr val="7030A0"/>
                </a:solidFill>
              </a:rPr>
              <a:t>3</a:t>
            </a:r>
            <a:r>
              <a:rPr lang="en-US" sz="2000" dirty="0">
                <a:solidFill>
                  <a:srgbClr val="7030A0"/>
                </a:solidFill>
              </a:rPr>
              <a:t>H(</a:t>
            </a:r>
            <a:r>
              <a:rPr lang="en-US" sz="2000" baseline="30000" dirty="0">
                <a:solidFill>
                  <a:srgbClr val="7030A0"/>
                </a:solidFill>
              </a:rPr>
              <a:t>10</a:t>
            </a:r>
            <a:r>
              <a:rPr lang="en-US" sz="2000" dirty="0">
                <a:solidFill>
                  <a:srgbClr val="7030A0"/>
                </a:solidFill>
              </a:rPr>
              <a:t>B,n), </a:t>
            </a:r>
            <a:r>
              <a:rPr lang="en-US" sz="2000" baseline="30000" dirty="0">
                <a:solidFill>
                  <a:srgbClr val="7030A0"/>
                </a:solidFill>
              </a:rPr>
              <a:t>3</a:t>
            </a:r>
            <a:r>
              <a:rPr lang="en-US" sz="2000" dirty="0">
                <a:solidFill>
                  <a:srgbClr val="7030A0"/>
                </a:solidFill>
              </a:rPr>
              <a:t>H(</a:t>
            </a:r>
            <a:r>
              <a:rPr lang="en-US" sz="2000" baseline="30000" dirty="0">
                <a:solidFill>
                  <a:srgbClr val="7030A0"/>
                </a:solidFill>
              </a:rPr>
              <a:t>12</a:t>
            </a:r>
            <a:r>
              <a:rPr lang="en-US" sz="2000" dirty="0">
                <a:solidFill>
                  <a:srgbClr val="7030A0"/>
                </a:solidFill>
              </a:rPr>
              <a:t>C,n) (Mike</a:t>
            </a:r>
            <a:r>
              <a:rPr lang="en-US" sz="2000" b="1" dirty="0">
                <a:solidFill>
                  <a:srgbClr val="7030A0"/>
                </a:solidFill>
              </a:rPr>
              <a:t> </a:t>
            </a:r>
            <a:r>
              <a:rPr lang="en-US" sz="2000" dirty="0">
                <a:solidFill>
                  <a:srgbClr val="7030A0"/>
                </a:solidFill>
              </a:rPr>
              <a:t>Febbraro</a:t>
            </a:r>
            <a:r>
              <a:rPr lang="en-US" sz="2000" b="1" dirty="0">
                <a:solidFill>
                  <a:srgbClr val="7030A0"/>
                </a:solidFill>
              </a:rPr>
              <a:t>-ND NSL</a:t>
            </a:r>
            <a:r>
              <a:rPr lang="en-US" sz="2000" dirty="0">
                <a:solidFill>
                  <a:srgbClr val="7030A0"/>
                </a:solidFill>
              </a:rPr>
              <a:t>) </a:t>
            </a:r>
          </a:p>
          <a:p>
            <a:pPr marL="342900" indent="-342900">
              <a:spcAft>
                <a:spcPts val="600"/>
              </a:spcAft>
              <a:buFont typeface="+mj-lt"/>
              <a:buAutoNum type="arabicPeriod"/>
            </a:pPr>
            <a:r>
              <a:rPr lang="en-US" sz="2000" baseline="30000" dirty="0">
                <a:solidFill>
                  <a:srgbClr val="7030A0"/>
                </a:solidFill>
              </a:rPr>
              <a:t>9</a:t>
            </a:r>
            <a:r>
              <a:rPr lang="en-US" sz="2000" dirty="0">
                <a:solidFill>
                  <a:srgbClr val="7030A0"/>
                </a:solidFill>
              </a:rPr>
              <a:t>Be(</a:t>
            </a:r>
            <a:r>
              <a:rPr lang="en-US" sz="2000" dirty="0" err="1">
                <a:solidFill>
                  <a:srgbClr val="7030A0"/>
                </a:solidFill>
              </a:rPr>
              <a:t>n,t</a:t>
            </a:r>
            <a:r>
              <a:rPr lang="en-US" sz="2000" dirty="0">
                <a:solidFill>
                  <a:srgbClr val="7030A0"/>
                </a:solidFill>
              </a:rPr>
              <a:t>) and </a:t>
            </a:r>
            <a:r>
              <a:rPr lang="en-US" sz="2000" baseline="30000" dirty="0">
                <a:solidFill>
                  <a:srgbClr val="7030A0"/>
                </a:solidFill>
              </a:rPr>
              <a:t>11</a:t>
            </a:r>
            <a:r>
              <a:rPr lang="en-US" sz="2000" dirty="0">
                <a:solidFill>
                  <a:srgbClr val="7030A0"/>
                </a:solidFill>
              </a:rPr>
              <a:t>B(</a:t>
            </a:r>
            <a:r>
              <a:rPr lang="en-US" sz="2000" dirty="0" err="1">
                <a:solidFill>
                  <a:srgbClr val="7030A0"/>
                </a:solidFill>
              </a:rPr>
              <a:t>n,t</a:t>
            </a:r>
            <a:r>
              <a:rPr lang="en-US" sz="2000" dirty="0">
                <a:solidFill>
                  <a:srgbClr val="7030A0"/>
                </a:solidFill>
              </a:rPr>
              <a:t>) experiments at LANSCE/LANL or </a:t>
            </a:r>
            <a:r>
              <a:rPr lang="en-US" sz="2000" dirty="0" err="1">
                <a:solidFill>
                  <a:srgbClr val="7030A0"/>
                </a:solidFill>
              </a:rPr>
              <a:t>n_ToF</a:t>
            </a:r>
            <a:r>
              <a:rPr lang="en-US" sz="2000" dirty="0">
                <a:solidFill>
                  <a:srgbClr val="7030A0"/>
                </a:solidFill>
              </a:rPr>
              <a:t>/CERN facilities </a:t>
            </a:r>
            <a:r>
              <a:rPr lang="en-US" sz="2000" b="1" dirty="0">
                <a:solidFill>
                  <a:srgbClr val="7030A0"/>
                </a:solidFill>
              </a:rPr>
              <a:t>(LANL)</a:t>
            </a:r>
          </a:p>
          <a:p>
            <a:pPr marL="342900" indent="-342900">
              <a:spcAft>
                <a:spcPts val="600"/>
              </a:spcAft>
              <a:buFont typeface="+mj-lt"/>
              <a:buAutoNum type="arabicPeriod"/>
            </a:pPr>
            <a:r>
              <a:rPr lang="en-US" sz="2800" dirty="0">
                <a:solidFill>
                  <a:srgbClr val="FF0000"/>
                </a:solidFill>
              </a:rPr>
              <a:t>High flux tritium beam production at </a:t>
            </a:r>
          </a:p>
          <a:p>
            <a:pPr>
              <a:spcAft>
                <a:spcPts val="600"/>
              </a:spcAft>
            </a:pPr>
            <a:r>
              <a:rPr lang="en-US" sz="2800" b="1" dirty="0">
                <a:solidFill>
                  <a:srgbClr val="FF0000"/>
                </a:solidFill>
              </a:rPr>
              <a:t>NIF(LLNL), OMEGA </a:t>
            </a:r>
            <a:r>
              <a:rPr lang="en-US" sz="2800" dirty="0">
                <a:solidFill>
                  <a:srgbClr val="FF0000"/>
                </a:solidFill>
              </a:rPr>
              <a:t>and </a:t>
            </a:r>
            <a:r>
              <a:rPr lang="en-US" sz="2800" b="1" dirty="0">
                <a:solidFill>
                  <a:srgbClr val="FF0000"/>
                </a:solidFill>
              </a:rPr>
              <a:t>OPAL (U of Rochester)</a:t>
            </a:r>
            <a:r>
              <a:rPr lang="en-US" sz="2800" dirty="0">
                <a:solidFill>
                  <a:srgbClr val="FF0000"/>
                </a:solidFill>
              </a:rPr>
              <a:t> plasma facilities</a:t>
            </a:r>
          </a:p>
        </p:txBody>
      </p:sp>
      <p:sp>
        <p:nvSpPr>
          <p:cNvPr id="5" name="TextBox 4">
            <a:extLst>
              <a:ext uri="{FF2B5EF4-FFF2-40B4-BE49-F238E27FC236}">
                <a16:creationId xmlns:a16="http://schemas.microsoft.com/office/drawing/2014/main" id="{43E64160-7303-0E6F-C779-575A343ACB07}"/>
              </a:ext>
            </a:extLst>
          </p:cNvPr>
          <p:cNvSpPr txBox="1"/>
          <p:nvPr/>
        </p:nvSpPr>
        <p:spPr>
          <a:xfrm>
            <a:off x="7541109" y="1114608"/>
            <a:ext cx="1364476" cy="523220"/>
          </a:xfrm>
          <a:prstGeom prst="rect">
            <a:avLst/>
          </a:prstGeom>
          <a:noFill/>
        </p:spPr>
        <p:txBody>
          <a:bodyPr wrap="none" rtlCol="0">
            <a:spAutoFit/>
          </a:bodyPr>
          <a:lstStyle/>
          <a:p>
            <a:r>
              <a:rPr lang="en-US" sz="2800" dirty="0">
                <a:solidFill>
                  <a:srgbClr val="7030A0"/>
                </a:solidFill>
              </a:rPr>
              <a:t>Omega</a:t>
            </a:r>
          </a:p>
        </p:txBody>
      </p:sp>
    </p:spTree>
    <p:extLst>
      <p:ext uri="{BB962C8B-B14F-4D97-AF65-F5344CB8AC3E}">
        <p14:creationId xmlns:p14="http://schemas.microsoft.com/office/powerpoint/2010/main" val="1400174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4493E-DA30-AF4A-AEB8-53BF7B74D8E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9F5259C-44BE-515D-AB89-6B744C2F68FC}"/>
              </a:ext>
            </a:extLst>
          </p:cNvPr>
          <p:cNvSpPr txBox="1"/>
          <p:nvPr/>
        </p:nvSpPr>
        <p:spPr>
          <a:xfrm>
            <a:off x="1508045" y="5745480"/>
            <a:ext cx="9175910" cy="461665"/>
          </a:xfrm>
          <a:prstGeom prst="rect">
            <a:avLst/>
          </a:prstGeom>
          <a:noFill/>
        </p:spPr>
        <p:txBody>
          <a:bodyPr wrap="none" rtlCol="0">
            <a:spAutoFit/>
          </a:bodyPr>
          <a:lstStyle/>
          <a:p>
            <a:r>
              <a:rPr lang="en-US" sz="2400" dirty="0">
                <a:solidFill>
                  <a:schemeClr val="bg1"/>
                </a:solidFill>
              </a:rPr>
              <a:t>National Ignition Facility: Lawrence Livermore National Laboratory</a:t>
            </a:r>
          </a:p>
        </p:txBody>
      </p:sp>
    </p:spTree>
    <p:extLst>
      <p:ext uri="{BB962C8B-B14F-4D97-AF65-F5344CB8AC3E}">
        <p14:creationId xmlns:p14="http://schemas.microsoft.com/office/powerpoint/2010/main" val="1872990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90F6682-E2E6-1D20-A556-3F15BF834561}"/>
              </a:ext>
            </a:extLst>
          </p:cNvPr>
          <p:cNvPicPr>
            <a:picLocks noChangeAspect="1"/>
          </p:cNvPicPr>
          <p:nvPr/>
        </p:nvPicPr>
        <p:blipFill>
          <a:blip r:embed="rId2"/>
          <a:srcRect t="8302" b="9296"/>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1A0B78A-F543-B539-B1D7-BED3E6763DE6}"/>
              </a:ext>
            </a:extLst>
          </p:cNvPr>
          <p:cNvSpPr txBox="1"/>
          <p:nvPr/>
        </p:nvSpPr>
        <p:spPr>
          <a:xfrm>
            <a:off x="670560" y="302270"/>
            <a:ext cx="12188952" cy="954107"/>
          </a:xfrm>
          <a:prstGeom prst="rect">
            <a:avLst/>
          </a:prstGeom>
          <a:noFill/>
        </p:spPr>
        <p:txBody>
          <a:bodyPr wrap="square">
            <a:spAutoFit/>
          </a:bodyPr>
          <a:lstStyle/>
          <a:p>
            <a:pPr>
              <a:buNone/>
            </a:pPr>
            <a:r>
              <a:rPr lang="en-US" sz="2800" i="1" dirty="0">
                <a:solidFill>
                  <a:srgbClr val="FFF756"/>
                </a:solidFill>
                <a:effectLst/>
                <a:latin typeface="Calibri" panose="020F0502020204030204" pitchFamily="34" charset="0"/>
                <a:cs typeface="Calibri" panose="020F0502020204030204" pitchFamily="34" charset="0"/>
              </a:rPr>
              <a:t>The NSF OPAL project proposes to build the world’s most powerful laser</a:t>
            </a:r>
            <a:endParaRPr lang="en-US" sz="2800" dirty="0">
              <a:solidFill>
                <a:srgbClr val="FFF756"/>
              </a:solidFill>
              <a:effectLst/>
              <a:latin typeface="Calibri" panose="020F0502020204030204" pitchFamily="34" charset="0"/>
              <a:cs typeface="Calibri" panose="020F0502020204030204" pitchFamily="34" charset="0"/>
            </a:endParaRPr>
          </a:p>
          <a:p>
            <a:pPr>
              <a:buNone/>
            </a:pPr>
            <a:r>
              <a:rPr lang="en-US" sz="2800" i="1" dirty="0">
                <a:solidFill>
                  <a:srgbClr val="FFF756"/>
                </a:solidFill>
                <a:effectLst/>
                <a:latin typeface="Calibri" panose="020F0502020204030204" pitchFamily="34" charset="0"/>
                <a:cs typeface="Calibri" panose="020F0502020204030204" pitchFamily="34" charset="0"/>
              </a:rPr>
              <a:t>enabling scientists to investigate the mysteries of the universe.</a:t>
            </a:r>
            <a:endParaRPr lang="en-US" sz="2800" dirty="0">
              <a:solidFill>
                <a:srgbClr val="FFF756"/>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49CDD2F-B208-92C2-F3D8-BEE3F27B10CE}"/>
              </a:ext>
            </a:extLst>
          </p:cNvPr>
          <p:cNvSpPr txBox="1"/>
          <p:nvPr/>
        </p:nvSpPr>
        <p:spPr>
          <a:xfrm>
            <a:off x="6492240" y="5847844"/>
            <a:ext cx="4440639" cy="707886"/>
          </a:xfrm>
          <a:prstGeom prst="rect">
            <a:avLst/>
          </a:prstGeom>
          <a:noFill/>
        </p:spPr>
        <p:txBody>
          <a:bodyPr wrap="none" rtlCol="0">
            <a:spAutoFit/>
          </a:bodyPr>
          <a:lstStyle/>
          <a:p>
            <a:r>
              <a:rPr lang="en-US" sz="4000" dirty="0">
                <a:solidFill>
                  <a:srgbClr val="FFF756"/>
                </a:solidFill>
                <a:latin typeface="Calibri" panose="020F0502020204030204" pitchFamily="34" charset="0"/>
                <a:cs typeface="Calibri" panose="020F0502020204030204" pitchFamily="34" charset="0"/>
              </a:rPr>
              <a:t>2-25 Petawatt lasers</a:t>
            </a:r>
          </a:p>
        </p:txBody>
      </p:sp>
    </p:spTree>
    <p:extLst>
      <p:ext uri="{BB962C8B-B14F-4D97-AF65-F5344CB8AC3E}">
        <p14:creationId xmlns:p14="http://schemas.microsoft.com/office/powerpoint/2010/main" val="248790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99180E-23DA-EDC4-6C01-43DE3E5B4076}"/>
              </a:ext>
            </a:extLst>
          </p:cNvPr>
          <p:cNvSpPr txBox="1"/>
          <p:nvPr/>
        </p:nvSpPr>
        <p:spPr>
          <a:xfrm>
            <a:off x="480060" y="1443841"/>
            <a:ext cx="11917680" cy="4832092"/>
          </a:xfrm>
          <a:prstGeom prst="rect">
            <a:avLst/>
          </a:prstGeom>
          <a:noFill/>
        </p:spPr>
        <p:txBody>
          <a:bodyPr wrap="square">
            <a:spAutoFit/>
          </a:bodyPr>
          <a:lstStyle/>
          <a:p>
            <a:r>
              <a:rPr lang="en-US" sz="2800" b="0" i="0" dirty="0">
                <a:solidFill>
                  <a:srgbClr val="000000"/>
                </a:solidFill>
                <a:effectLst/>
                <a:latin typeface="Oriya MN" pitchFamily="2" charset="0"/>
                <a:cs typeface="Oriya MN" pitchFamily="2" charset="0"/>
              </a:rPr>
              <a:t>The National Science Foundation (NSF) has awarded a </a:t>
            </a:r>
            <a:r>
              <a:rPr lang="en-US" sz="2800" b="0" i="0" u="none" strike="noStrike" dirty="0">
                <a:solidFill>
                  <a:srgbClr val="00A0AF"/>
                </a:solidFill>
                <a:effectLst/>
                <a:latin typeface="Oriya MN" pitchFamily="2" charset="0"/>
                <a:cs typeface="Oriya MN" pitchFamily="2" charset="0"/>
                <a:hlinkClick r:id="rId2"/>
              </a:rPr>
              <a:t>Mid-Scale Research Infrastructure (RI-1) Design Award</a:t>
            </a:r>
            <a:r>
              <a:rPr lang="en-US" sz="2800" b="0" i="0" dirty="0">
                <a:solidFill>
                  <a:srgbClr val="000000"/>
                </a:solidFill>
                <a:effectLst/>
                <a:latin typeface="Oriya MN" pitchFamily="2" charset="0"/>
                <a:cs typeface="Oriya MN" pitchFamily="2" charset="0"/>
              </a:rPr>
              <a:t> for </a:t>
            </a:r>
            <a:r>
              <a:rPr lang="en-US" sz="2800" b="0" i="0" u="none" strike="noStrike" dirty="0">
                <a:solidFill>
                  <a:srgbClr val="00A0AF"/>
                </a:solidFill>
                <a:effectLst/>
                <a:latin typeface="Oriya MN" pitchFamily="2" charset="0"/>
                <a:cs typeface="Oriya MN" pitchFamily="2" charset="0"/>
                <a:hlinkClick r:id="rId3"/>
              </a:rPr>
              <a:t>NSF-OPAL</a:t>
            </a:r>
            <a:r>
              <a:rPr lang="en-US" sz="2800" b="0" i="0" dirty="0">
                <a:solidFill>
                  <a:srgbClr val="000000"/>
                </a:solidFill>
                <a:effectLst/>
                <a:latin typeface="Oriya MN" pitchFamily="2" charset="0"/>
                <a:cs typeface="Oriya MN" pitchFamily="2" charset="0"/>
              </a:rPr>
              <a:t>, which will be the world’s most powerful laser system once built. The current ~18 million in funding funding will support the design of two 25-petawatt lasers utilizing optical parametric chirped-pulse amplification, along with associated experimental and diagnostic systems. </a:t>
            </a:r>
          </a:p>
          <a:p>
            <a:endParaRPr lang="en-US" sz="2800" dirty="0">
              <a:latin typeface="Oriya MN" pitchFamily="2" charset="0"/>
              <a:cs typeface="Oriya MN" pitchFamily="2" charset="0"/>
            </a:endParaRPr>
          </a:p>
          <a:p>
            <a:r>
              <a:rPr lang="en-US" sz="2800" b="0" i="0" dirty="0">
                <a:solidFill>
                  <a:srgbClr val="C00000"/>
                </a:solidFill>
                <a:effectLst/>
                <a:latin typeface="Oriya MN" pitchFamily="2" charset="0"/>
                <a:cs typeface="Oriya MN" pitchFamily="2" charset="0"/>
              </a:rPr>
              <a:t>Four frontier science working groups </a:t>
            </a:r>
            <a:r>
              <a:rPr lang="en-US" sz="2800" b="0" i="0" dirty="0">
                <a:solidFill>
                  <a:srgbClr val="000000"/>
                </a:solidFill>
                <a:effectLst/>
                <a:latin typeface="Oriya MN" pitchFamily="2" charset="0"/>
                <a:cs typeface="Oriya MN" pitchFamily="2" charset="0"/>
              </a:rPr>
              <a:t>have been formed that will help guide the scientific mission of NSF OPAL, these </a:t>
            </a:r>
          </a:p>
          <a:p>
            <a:r>
              <a:rPr lang="en-US" sz="2800" b="0" i="0" dirty="0">
                <a:solidFill>
                  <a:srgbClr val="000000"/>
                </a:solidFill>
                <a:effectLst/>
                <a:latin typeface="Oriya MN" pitchFamily="2" charset="0"/>
                <a:cs typeface="Oriya MN" pitchFamily="2" charset="0"/>
              </a:rPr>
              <a:t>working groups and examples of flagship experiments include:</a:t>
            </a:r>
            <a:endParaRPr lang="en-US" sz="2800" dirty="0">
              <a:latin typeface="Oriya MN" pitchFamily="2" charset="0"/>
              <a:cs typeface="Oriya MN" pitchFamily="2" charset="0"/>
            </a:endParaRPr>
          </a:p>
        </p:txBody>
      </p:sp>
    </p:spTree>
    <p:extLst>
      <p:ext uri="{BB962C8B-B14F-4D97-AF65-F5344CB8AC3E}">
        <p14:creationId xmlns:p14="http://schemas.microsoft.com/office/powerpoint/2010/main" val="192831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242EEF-FA7E-219E-2486-E615A7305BE2}"/>
              </a:ext>
            </a:extLst>
          </p:cNvPr>
          <p:cNvSpPr txBox="1"/>
          <p:nvPr/>
        </p:nvSpPr>
        <p:spPr>
          <a:xfrm>
            <a:off x="441960" y="151179"/>
            <a:ext cx="11536680" cy="6555641"/>
          </a:xfrm>
          <a:prstGeom prst="rect">
            <a:avLst/>
          </a:prstGeom>
          <a:noFill/>
        </p:spPr>
        <p:txBody>
          <a:bodyPr wrap="square">
            <a:spAutoFit/>
          </a:bodyPr>
          <a:lstStyle/>
          <a:p>
            <a:r>
              <a:rPr lang="en-US" sz="2800" b="0" i="0" dirty="0">
                <a:solidFill>
                  <a:srgbClr val="C00000"/>
                </a:solidFill>
                <a:effectLst/>
                <a:latin typeface="Oriya MN" pitchFamily="2" charset="0"/>
                <a:cs typeface="Oriya MN" pitchFamily="2" charset="0"/>
              </a:rPr>
              <a:t>* </a:t>
            </a:r>
            <a:r>
              <a:rPr lang="en-US" sz="2800" b="1" i="0" dirty="0">
                <a:solidFill>
                  <a:srgbClr val="C00000"/>
                </a:solidFill>
                <a:effectLst/>
                <a:latin typeface="Oriya MN" pitchFamily="2" charset="0"/>
                <a:cs typeface="Oriya MN" pitchFamily="2" charset="0"/>
              </a:rPr>
              <a:t>Particle Acceleration and Advanced Light Sources</a:t>
            </a:r>
            <a:r>
              <a:rPr lang="en-US" sz="2800" b="0" i="0" dirty="0">
                <a:solidFill>
                  <a:srgbClr val="C00000"/>
                </a:solidFill>
                <a:effectLst/>
                <a:latin typeface="Oriya MN" pitchFamily="2" charset="0"/>
                <a:cs typeface="Oriya MN" pitchFamily="2" charset="0"/>
              </a:rPr>
              <a:t> </a:t>
            </a:r>
            <a:r>
              <a:rPr lang="en-US" sz="2800" b="0" i="0" dirty="0">
                <a:solidFill>
                  <a:schemeClr val="tx1"/>
                </a:solidFill>
                <a:effectLst/>
                <a:latin typeface="Oriya MN" pitchFamily="2" charset="0"/>
                <a:cs typeface="Oriya MN" pitchFamily="2" charset="0"/>
              </a:rPr>
              <a:t>Through </a:t>
            </a:r>
            <a:r>
              <a:rPr lang="en-US" sz="2800" b="0" i="0" dirty="0" err="1">
                <a:solidFill>
                  <a:schemeClr val="tx1"/>
                </a:solidFill>
                <a:effectLst/>
                <a:latin typeface="Oriya MN" pitchFamily="2" charset="0"/>
                <a:cs typeface="Oriya MN" pitchFamily="2" charset="0"/>
              </a:rPr>
              <a:t>dephasingless</a:t>
            </a:r>
            <a:r>
              <a:rPr lang="en-US" sz="2800" b="0" i="0" dirty="0">
                <a:solidFill>
                  <a:schemeClr val="tx1"/>
                </a:solidFill>
                <a:effectLst/>
                <a:latin typeface="Oriya MN" pitchFamily="2" charset="0"/>
                <a:cs typeface="Oriya MN" pitchFamily="2" charset="0"/>
              </a:rPr>
              <a:t> Laser Wakefield Acceleration, hundreds of GeV electron beams will be produced from NSF OPAL</a:t>
            </a:r>
          </a:p>
          <a:p>
            <a:br>
              <a:rPr lang="en-US" sz="2800" dirty="0">
                <a:solidFill>
                  <a:srgbClr val="C00000"/>
                </a:solidFill>
                <a:latin typeface="Oriya MN" pitchFamily="2" charset="0"/>
                <a:cs typeface="Oriya MN" pitchFamily="2" charset="0"/>
              </a:rPr>
            </a:br>
            <a:r>
              <a:rPr lang="en-US" sz="2800" b="0" i="0" dirty="0">
                <a:solidFill>
                  <a:srgbClr val="C00000"/>
                </a:solidFill>
                <a:effectLst/>
                <a:latin typeface="Oriya MN" pitchFamily="2" charset="0"/>
                <a:cs typeface="Oriya MN" pitchFamily="2" charset="0"/>
              </a:rPr>
              <a:t>*</a:t>
            </a:r>
            <a:r>
              <a:rPr lang="en-US" sz="2800" b="1" i="0" dirty="0">
                <a:solidFill>
                  <a:srgbClr val="C00000"/>
                </a:solidFill>
                <a:effectLst/>
                <a:latin typeface="Oriya MN" pitchFamily="2" charset="0"/>
                <a:cs typeface="Oriya MN" pitchFamily="2" charset="0"/>
              </a:rPr>
              <a:t> High-Field Physics and Quantum Electrodynamics</a:t>
            </a:r>
            <a:r>
              <a:rPr lang="en-US" sz="2800" b="0" i="0" dirty="0">
                <a:solidFill>
                  <a:srgbClr val="C00000"/>
                </a:solidFill>
                <a:effectLst/>
                <a:latin typeface="Oriya MN" pitchFamily="2" charset="0"/>
                <a:cs typeface="Oriya MN" pitchFamily="2" charset="0"/>
              </a:rPr>
              <a:t> </a:t>
            </a:r>
            <a:r>
              <a:rPr lang="en-US" sz="2800" b="0" i="0" dirty="0">
                <a:solidFill>
                  <a:schemeClr val="tx1"/>
                </a:solidFill>
                <a:effectLst/>
                <a:latin typeface="Oriya MN" pitchFamily="2" charset="0"/>
                <a:cs typeface="Oriya MN" pitchFamily="2" charset="0"/>
              </a:rPr>
              <a:t>At sufficiently high intensities, the very vacuum itself may behave as a nonlinear optic</a:t>
            </a:r>
          </a:p>
          <a:p>
            <a:br>
              <a:rPr lang="en-US" sz="2800" dirty="0">
                <a:solidFill>
                  <a:srgbClr val="C00000"/>
                </a:solidFill>
                <a:latin typeface="Oriya MN" pitchFamily="2" charset="0"/>
                <a:cs typeface="Oriya MN" pitchFamily="2" charset="0"/>
              </a:rPr>
            </a:br>
            <a:r>
              <a:rPr lang="en-US" sz="2800" b="0" i="0" dirty="0">
                <a:solidFill>
                  <a:srgbClr val="C00000"/>
                </a:solidFill>
                <a:effectLst/>
                <a:latin typeface="Oriya MN" pitchFamily="2" charset="0"/>
                <a:cs typeface="Oriya MN" pitchFamily="2" charset="0"/>
              </a:rPr>
              <a:t>* </a:t>
            </a:r>
            <a:r>
              <a:rPr lang="en-US" sz="2800" b="1" i="0" dirty="0">
                <a:solidFill>
                  <a:srgbClr val="C00000"/>
                </a:solidFill>
                <a:effectLst/>
                <a:latin typeface="Oriya MN" pitchFamily="2" charset="0"/>
                <a:cs typeface="Oriya MN" pitchFamily="2" charset="0"/>
              </a:rPr>
              <a:t>Laboratory Astrophysics and Planetary Physics</a:t>
            </a:r>
            <a:r>
              <a:rPr lang="en-US" sz="2800" b="0" i="0" dirty="0">
                <a:solidFill>
                  <a:srgbClr val="C00000"/>
                </a:solidFill>
                <a:effectLst/>
                <a:latin typeface="Oriya MN" pitchFamily="2" charset="0"/>
                <a:cs typeface="Oriya MN" pitchFamily="2" charset="0"/>
              </a:rPr>
              <a:t> </a:t>
            </a:r>
            <a:r>
              <a:rPr lang="en-US" sz="2800" b="0" i="0" dirty="0">
                <a:solidFill>
                  <a:schemeClr val="tx1"/>
                </a:solidFill>
                <a:effectLst/>
                <a:latin typeface="Oriya MN" pitchFamily="2" charset="0"/>
                <a:cs typeface="Oriya MN" pitchFamily="2" charset="0"/>
              </a:rPr>
              <a:t>NSF OPAL will create matter at the extreme conditions found in our universe, enabling us to study it in the lab</a:t>
            </a:r>
          </a:p>
          <a:p>
            <a:br>
              <a:rPr lang="en-US" sz="2800" dirty="0">
                <a:solidFill>
                  <a:srgbClr val="C00000"/>
                </a:solidFill>
                <a:latin typeface="Oriya MN" pitchFamily="2" charset="0"/>
                <a:cs typeface="Oriya MN" pitchFamily="2" charset="0"/>
              </a:rPr>
            </a:br>
            <a:r>
              <a:rPr lang="en-US" sz="2800" b="0" i="0" dirty="0">
                <a:solidFill>
                  <a:srgbClr val="C00000"/>
                </a:solidFill>
                <a:effectLst/>
                <a:latin typeface="Oriya MN" pitchFamily="2" charset="0"/>
                <a:cs typeface="Oriya MN" pitchFamily="2" charset="0"/>
              </a:rPr>
              <a:t>* </a:t>
            </a:r>
            <a:r>
              <a:rPr lang="en-US" sz="2800" b="1" i="0" dirty="0">
                <a:solidFill>
                  <a:srgbClr val="C00000"/>
                </a:solidFill>
                <a:effectLst/>
                <a:latin typeface="Oriya MN" pitchFamily="2" charset="0"/>
                <a:cs typeface="Oriya MN" pitchFamily="2" charset="0"/>
              </a:rPr>
              <a:t>Laser-Driven Nuclear Physics</a:t>
            </a:r>
            <a:r>
              <a:rPr lang="en-US" sz="2800" b="0" i="0" dirty="0">
                <a:solidFill>
                  <a:srgbClr val="C00000"/>
                </a:solidFill>
                <a:effectLst/>
                <a:latin typeface="Oriya MN" pitchFamily="2" charset="0"/>
                <a:cs typeface="Oriya MN" pitchFamily="2" charset="0"/>
              </a:rPr>
              <a:t> </a:t>
            </a:r>
            <a:r>
              <a:rPr lang="en-US" sz="2800" b="0" i="0" dirty="0">
                <a:solidFill>
                  <a:schemeClr val="tx1"/>
                </a:solidFill>
                <a:effectLst/>
                <a:latin typeface="Oriya MN" pitchFamily="2" charset="0"/>
                <a:cs typeface="Oriya MN" pitchFamily="2" charset="0"/>
              </a:rPr>
              <a:t>Nuclear reactions using laser driven triton beams enable the exploration of new fusion modalities</a:t>
            </a:r>
            <a:endParaRPr lang="en-US" sz="2800" dirty="0">
              <a:solidFill>
                <a:schemeClr val="tx1"/>
              </a:solidFill>
              <a:latin typeface="Oriya MN" pitchFamily="2" charset="0"/>
              <a:cs typeface="Oriya MN" pitchFamily="2" charset="0"/>
            </a:endParaRPr>
          </a:p>
        </p:txBody>
      </p:sp>
    </p:spTree>
    <p:extLst>
      <p:ext uri="{BB962C8B-B14F-4D97-AF65-F5344CB8AC3E}">
        <p14:creationId xmlns:p14="http://schemas.microsoft.com/office/powerpoint/2010/main" val="209816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20" name="Google Shape;120;p4"/>
          <p:cNvPicPr preferRelativeResize="0"/>
          <p:nvPr/>
        </p:nvPicPr>
        <p:blipFill rotWithShape="1">
          <a:blip r:embed="rId3">
            <a:alphaModFix/>
          </a:blip>
          <a:srcRect t="3720"/>
          <a:stretch/>
        </p:blipFill>
        <p:spPr>
          <a:xfrm>
            <a:off x="11092" y="0"/>
            <a:ext cx="12191999" cy="6966857"/>
          </a:xfrm>
          <a:prstGeom prst="rect">
            <a:avLst/>
          </a:prstGeom>
          <a:noFill/>
          <a:ln>
            <a:noFill/>
          </a:ln>
        </p:spPr>
      </p:pic>
      <p:sp>
        <p:nvSpPr>
          <p:cNvPr id="121" name="Google Shape;121;p4"/>
          <p:cNvSpPr txBox="1"/>
          <p:nvPr/>
        </p:nvSpPr>
        <p:spPr>
          <a:xfrm>
            <a:off x="1992292" y="220265"/>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4400"/>
              <a:buFont typeface="Calibri"/>
              <a:buNone/>
            </a:pPr>
            <a:r>
              <a:rPr lang="en-US" sz="4400">
                <a:solidFill>
                  <a:srgbClr val="FFC000"/>
                </a:solidFill>
                <a:latin typeface="Calibri"/>
                <a:ea typeface="Calibri"/>
                <a:cs typeface="Calibri"/>
                <a:sym typeface="Calibri"/>
              </a:rPr>
              <a:t>The Expansion of the Universe and the decoupling of Interactions</a:t>
            </a:r>
            <a:endParaRPr/>
          </a:p>
        </p:txBody>
      </p:sp>
      <p:grpSp>
        <p:nvGrpSpPr>
          <p:cNvPr id="122" name="Google Shape;122;p4"/>
          <p:cNvGrpSpPr/>
          <p:nvPr/>
        </p:nvGrpSpPr>
        <p:grpSpPr>
          <a:xfrm>
            <a:off x="1322173" y="1625443"/>
            <a:ext cx="6417019" cy="4292659"/>
            <a:chOff x="-4010" y="4588042"/>
            <a:chExt cx="3069831" cy="2269958"/>
          </a:xfrm>
        </p:grpSpPr>
        <p:pic>
          <p:nvPicPr>
            <p:cNvPr id="123" name="Google Shape;123;p4" descr="http://www.scienceforthepublic.org/images/lecture/Lectures_Cosmos/1926.jpg"/>
            <p:cNvPicPr preferRelativeResize="0"/>
            <p:nvPr/>
          </p:nvPicPr>
          <p:blipFill rotWithShape="1">
            <a:blip r:embed="rId4">
              <a:alphaModFix/>
            </a:blip>
            <a:srcRect/>
            <a:stretch/>
          </p:blipFill>
          <p:spPr>
            <a:xfrm>
              <a:off x="-4010" y="4588042"/>
              <a:ext cx="2671010" cy="2269958"/>
            </a:xfrm>
            <a:prstGeom prst="rect">
              <a:avLst/>
            </a:prstGeom>
            <a:noFill/>
            <a:ln>
              <a:noFill/>
            </a:ln>
          </p:spPr>
        </p:pic>
        <p:sp>
          <p:nvSpPr>
            <p:cNvPr id="124" name="Google Shape;124;p4"/>
            <p:cNvSpPr/>
            <p:nvPr/>
          </p:nvSpPr>
          <p:spPr>
            <a:xfrm>
              <a:off x="296155" y="4619757"/>
              <a:ext cx="2310063" cy="1564106"/>
            </a:xfrm>
            <a:custGeom>
              <a:avLst/>
              <a:gdLst/>
              <a:ahLst/>
              <a:cxnLst/>
              <a:rect l="l" t="t" r="r" b="b"/>
              <a:pathLst>
                <a:path w="2310063" h="1564106" extrusionOk="0">
                  <a:moveTo>
                    <a:pt x="16042" y="128337"/>
                  </a:moveTo>
                  <a:lnTo>
                    <a:pt x="0" y="457200"/>
                  </a:lnTo>
                  <a:lnTo>
                    <a:pt x="272716" y="689811"/>
                  </a:lnTo>
                  <a:lnTo>
                    <a:pt x="1724526" y="858253"/>
                  </a:lnTo>
                  <a:lnTo>
                    <a:pt x="1772653" y="1211179"/>
                  </a:lnTo>
                  <a:lnTo>
                    <a:pt x="1981200" y="1211179"/>
                  </a:lnTo>
                  <a:lnTo>
                    <a:pt x="2053390" y="1564106"/>
                  </a:lnTo>
                  <a:lnTo>
                    <a:pt x="2310063" y="1564106"/>
                  </a:lnTo>
                  <a:lnTo>
                    <a:pt x="2310063" y="8021"/>
                  </a:lnTo>
                  <a:lnTo>
                    <a:pt x="200526" y="0"/>
                  </a:lnTo>
                  <a:lnTo>
                    <a:pt x="16042" y="128337"/>
                  </a:lnTo>
                  <a:close/>
                </a:path>
              </a:pathLst>
            </a:cu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125" name="Google Shape;125;p4"/>
            <p:cNvSpPr txBox="1"/>
            <p:nvPr/>
          </p:nvSpPr>
          <p:spPr>
            <a:xfrm>
              <a:off x="2021074" y="5372602"/>
              <a:ext cx="1044747" cy="140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Photon decoupling</a:t>
              </a:r>
              <a:endParaRPr/>
            </a:p>
          </p:txBody>
        </p:sp>
        <p:sp>
          <p:nvSpPr>
            <p:cNvPr id="126" name="Google Shape;126;p4"/>
            <p:cNvSpPr txBox="1"/>
            <p:nvPr/>
          </p:nvSpPr>
          <p:spPr>
            <a:xfrm>
              <a:off x="2249182" y="5923959"/>
              <a:ext cx="457200" cy="140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stars</a:t>
              </a:r>
              <a:endParaRPr/>
            </a:p>
          </p:txBody>
        </p:sp>
        <p:sp>
          <p:nvSpPr>
            <p:cNvPr id="127" name="Google Shape;127;p4"/>
            <p:cNvSpPr txBox="1"/>
            <p:nvPr/>
          </p:nvSpPr>
          <p:spPr>
            <a:xfrm>
              <a:off x="220093" y="4632160"/>
              <a:ext cx="412666" cy="140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Planck time</a:t>
              </a:r>
              <a:endParaRPr/>
            </a:p>
          </p:txBody>
        </p:sp>
        <p:sp>
          <p:nvSpPr>
            <p:cNvPr id="128" name="Google Shape;128;p4"/>
            <p:cNvSpPr txBox="1"/>
            <p:nvPr/>
          </p:nvSpPr>
          <p:spPr>
            <a:xfrm>
              <a:off x="455463" y="5028589"/>
              <a:ext cx="317655" cy="140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Inflation</a:t>
              </a:r>
              <a:endParaRPr/>
            </a:p>
          </p:txBody>
        </p:sp>
        <p:sp>
          <p:nvSpPr>
            <p:cNvPr id="129" name="Google Shape;129;p4"/>
            <p:cNvSpPr txBox="1"/>
            <p:nvPr/>
          </p:nvSpPr>
          <p:spPr>
            <a:xfrm>
              <a:off x="1120562" y="4762053"/>
              <a:ext cx="1044747" cy="2766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Arial"/>
                  <a:ea typeface="Arial"/>
                  <a:cs typeface="Arial"/>
                  <a:sym typeface="Arial"/>
                </a:rPr>
                <a:t>Neutrino (lepton) decoupling</a:t>
              </a:r>
              <a:endParaRPr/>
            </a:p>
          </p:txBody>
        </p:sp>
        <p:sp>
          <p:nvSpPr>
            <p:cNvPr id="130" name="Google Shape;130;p4"/>
            <p:cNvSpPr txBox="1"/>
            <p:nvPr/>
          </p:nvSpPr>
          <p:spPr>
            <a:xfrm>
              <a:off x="1437030" y="5154019"/>
              <a:ext cx="1044747" cy="2766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Arial"/>
                  <a:ea typeface="Arial"/>
                  <a:cs typeface="Arial"/>
                  <a:sym typeface="Arial"/>
                </a:rPr>
                <a:t>deuterium </a:t>
              </a:r>
              <a:endParaRPr/>
            </a:p>
            <a:p>
              <a:pPr marL="0" marR="0" lvl="0" indent="0" algn="ctr" rtl="0">
                <a:spcBef>
                  <a:spcPts val="0"/>
                </a:spcBef>
                <a:spcAft>
                  <a:spcPts val="0"/>
                </a:spcAft>
                <a:buNone/>
              </a:pPr>
              <a:r>
                <a:rPr lang="en-US" sz="1400">
                  <a:solidFill>
                    <a:srgbClr val="C00000"/>
                  </a:solidFill>
                  <a:latin typeface="Arial"/>
                  <a:ea typeface="Arial"/>
                  <a:cs typeface="Arial"/>
                  <a:sym typeface="Arial"/>
                </a:rPr>
                <a:t>freeze-out</a:t>
              </a:r>
              <a:endParaRPr/>
            </a:p>
          </p:txBody>
        </p:sp>
        <p:sp>
          <p:nvSpPr>
            <p:cNvPr id="131" name="Google Shape;131;p4"/>
            <p:cNvSpPr txBox="1"/>
            <p:nvPr/>
          </p:nvSpPr>
          <p:spPr>
            <a:xfrm>
              <a:off x="849457" y="5168426"/>
              <a:ext cx="1044747" cy="1406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a:solidFill>
                    <a:schemeClr val="dk1"/>
                  </a:solidFill>
                  <a:latin typeface="Arial"/>
                  <a:ea typeface="Arial"/>
                  <a:cs typeface="Arial"/>
                  <a:sym typeface="Arial"/>
                </a:rPr>
                <a:t>Quark confinement</a:t>
              </a:r>
              <a:endParaRPr/>
            </a:p>
          </p:txBody>
        </p:sp>
        <p:cxnSp>
          <p:nvCxnSpPr>
            <p:cNvPr id="132" name="Google Shape;132;p4"/>
            <p:cNvCxnSpPr/>
            <p:nvPr/>
          </p:nvCxnSpPr>
          <p:spPr>
            <a:xfrm rot="10800000">
              <a:off x="1692442" y="5013158"/>
              <a:ext cx="8021" cy="882315"/>
            </a:xfrm>
            <a:prstGeom prst="straightConnector1">
              <a:avLst/>
            </a:prstGeom>
            <a:noFill/>
            <a:ln w="12700" cap="flat" cmpd="sng">
              <a:solidFill>
                <a:srgbClr val="7F7F7F"/>
              </a:solidFill>
              <a:prstDash val="solid"/>
              <a:miter lim="800000"/>
              <a:headEnd type="none" w="sm" len="sm"/>
              <a:tailEnd type="none" w="sm" len="sm"/>
            </a:ln>
          </p:spPr>
        </p:cxnSp>
      </p:grpSp>
      <p:sp>
        <p:nvSpPr>
          <p:cNvPr id="133" name="Google Shape;133;p4"/>
          <p:cNvSpPr txBox="1"/>
          <p:nvPr/>
        </p:nvSpPr>
        <p:spPr>
          <a:xfrm>
            <a:off x="7257480" y="1655056"/>
            <a:ext cx="3771060" cy="415498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C00000"/>
                </a:solidFill>
                <a:latin typeface="Arial"/>
                <a:ea typeface="Arial"/>
                <a:cs typeface="Arial"/>
                <a:sym typeface="Arial"/>
              </a:rPr>
              <a:t>Decoupling</a:t>
            </a:r>
            <a:r>
              <a:rPr lang="en-US" sz="1800" dirty="0">
                <a:solidFill>
                  <a:schemeClr val="dk1"/>
                </a:solidFill>
                <a:latin typeface="Arial"/>
                <a:ea typeface="Arial"/>
                <a:cs typeface="Arial"/>
                <a:sym typeface="Arial"/>
              </a:rPr>
              <a:t> </a:t>
            </a:r>
            <a:r>
              <a:rPr lang="en-US" sz="1800" dirty="0">
                <a:solidFill>
                  <a:srgbClr val="C00000"/>
                </a:solidFill>
                <a:latin typeface="Arial"/>
                <a:ea typeface="Arial"/>
                <a:cs typeface="Arial"/>
                <a:sym typeface="Arial"/>
              </a:rPr>
              <a:t>events correspond to periods in the development of the universe when different types of particles fall out of thermal equilibrium with each other.</a:t>
            </a:r>
            <a:r>
              <a:rPr lang="en-US" sz="1800" dirty="0">
                <a:solidFill>
                  <a:schemeClr val="dk1"/>
                </a:solidFill>
                <a:latin typeface="Arial"/>
                <a:ea typeface="Arial"/>
                <a:cs typeface="Arial"/>
                <a:sym typeface="Arial"/>
              </a:rPr>
              <a:t> This occurs as a result of the expansion of the universe, as their interaction rates decrease (and mean free paths increase) up to this critical point. </a:t>
            </a:r>
            <a:endParaRPr dirty="0"/>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Inflation corresponds to the </a:t>
            </a:r>
            <a:r>
              <a:rPr lang="en-US" sz="1800" dirty="0">
                <a:solidFill>
                  <a:srgbClr val="C00000"/>
                </a:solidFill>
                <a:latin typeface="Arial"/>
                <a:ea typeface="Arial"/>
                <a:cs typeface="Arial"/>
                <a:sym typeface="Arial"/>
              </a:rPr>
              <a:t>decoupling of the gravity</a:t>
            </a:r>
            <a:endParaRPr dirty="0"/>
          </a:p>
          <a:p>
            <a:pPr marL="0" marR="0" lvl="0" indent="0" algn="l" rtl="0">
              <a:spcBef>
                <a:spcPts val="0"/>
              </a:spcBef>
              <a:spcAft>
                <a:spcPts val="0"/>
              </a:spcAft>
              <a:buNone/>
            </a:pPr>
            <a:r>
              <a:rPr lang="en-US" sz="1800" dirty="0">
                <a:solidFill>
                  <a:srgbClr val="C00000"/>
                </a:solidFill>
                <a:latin typeface="Arial"/>
                <a:ea typeface="Arial"/>
                <a:cs typeface="Arial"/>
                <a:sym typeface="Arial"/>
              </a:rPr>
              <a:t>introducing first inhomogeneities into the universe</a:t>
            </a:r>
            <a:endParaRPr dirty="0"/>
          </a:p>
        </p:txBody>
      </p:sp>
      <p:sp>
        <p:nvSpPr>
          <p:cNvPr id="134" name="Google Shape;134;p4"/>
          <p:cNvSpPr txBox="1"/>
          <p:nvPr/>
        </p:nvSpPr>
        <p:spPr>
          <a:xfrm>
            <a:off x="2719630" y="3951790"/>
            <a:ext cx="17716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Arial"/>
                <a:ea typeface="Arial"/>
                <a:cs typeface="Arial"/>
                <a:sym typeface="Arial"/>
              </a:rPr>
              <a:t>Quark-gluon plasma</a:t>
            </a:r>
            <a:endParaRPr/>
          </a:p>
        </p:txBody>
      </p:sp>
      <p:sp>
        <p:nvSpPr>
          <p:cNvPr id="135" name="Google Shape;135;p4"/>
          <p:cNvSpPr txBox="1"/>
          <p:nvPr/>
        </p:nvSpPr>
        <p:spPr>
          <a:xfrm>
            <a:off x="4390263" y="4159695"/>
            <a:ext cx="736868" cy="307777"/>
          </a:xfrm>
          <a:prstGeom prst="rect">
            <a:avLst/>
          </a:prstGeom>
          <a:solidFill>
            <a:srgbClr val="0079C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Arial"/>
                <a:ea typeface="Arial"/>
                <a:cs typeface="Arial"/>
                <a:sym typeface="Arial"/>
              </a:rPr>
              <a:t>hadron</a:t>
            </a:r>
            <a:endParaRPr/>
          </a:p>
        </p:txBody>
      </p:sp>
      <p:sp>
        <p:nvSpPr>
          <p:cNvPr id="136" name="Google Shape;136;p4"/>
          <p:cNvSpPr txBox="1"/>
          <p:nvPr/>
        </p:nvSpPr>
        <p:spPr>
          <a:xfrm>
            <a:off x="4970469" y="4379097"/>
            <a:ext cx="44595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Arial"/>
                <a:ea typeface="Arial"/>
                <a:cs typeface="Arial"/>
                <a:sym typeface="Arial"/>
              </a:rPr>
              <a:t>n-p</a:t>
            </a:r>
            <a:endParaRPr/>
          </a:p>
        </p:txBody>
      </p:sp>
      <p:sp>
        <p:nvSpPr>
          <p:cNvPr id="137" name="Google Shape;137;p4"/>
          <p:cNvSpPr txBox="1"/>
          <p:nvPr/>
        </p:nvSpPr>
        <p:spPr>
          <a:xfrm>
            <a:off x="1174032" y="6119799"/>
            <a:ext cx="10671905"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quark epoch ended when the universe was about 10</a:t>
            </a:r>
            <a:r>
              <a:rPr lang="en-US" sz="1800" baseline="30000">
                <a:solidFill>
                  <a:schemeClr val="lt1"/>
                </a:solidFill>
                <a:latin typeface="Arial"/>
                <a:ea typeface="Arial"/>
                <a:cs typeface="Arial"/>
                <a:sym typeface="Arial"/>
              </a:rPr>
              <a:t>−6</a:t>
            </a:r>
            <a:r>
              <a:rPr lang="en-US" sz="1800">
                <a:solidFill>
                  <a:schemeClr val="lt1"/>
                </a:solidFill>
                <a:latin typeface="Arial"/>
                <a:ea typeface="Arial"/>
                <a:cs typeface="Arial"/>
                <a:sym typeface="Arial"/>
              </a:rPr>
              <a:t> seconds</a:t>
            </a:r>
            <a:endParaRPr sz="180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en-US" sz="1800" b="0">
                <a:solidFill>
                  <a:schemeClr val="lt1"/>
                </a:solidFill>
                <a:latin typeface="Calibri"/>
                <a:ea typeface="Calibri"/>
                <a:cs typeface="Calibri"/>
                <a:sym typeface="Calibri"/>
              </a:rPr>
              <a:t>decoupling of </a:t>
            </a:r>
            <a:r>
              <a:rPr lang="en-US" sz="1800" b="0">
                <a:solidFill>
                  <a:srgbClr val="EEA9FF"/>
                </a:solidFill>
                <a:latin typeface="Calibri"/>
                <a:ea typeface="Calibri"/>
                <a:cs typeface="Calibri"/>
                <a:sym typeface="Calibri"/>
              </a:rPr>
              <a:t>weak interaction forms p, n dominated abundance distribution</a:t>
            </a:r>
            <a:r>
              <a:rPr lang="en-US" sz="1800" b="0">
                <a:solidFill>
                  <a:schemeClr val="lt1"/>
                </a:solidFill>
                <a:latin typeface="Calibri"/>
                <a:ea typeface="Calibri"/>
                <a:cs typeface="Calibri"/>
                <a:sym typeface="Calibri"/>
              </a:rPr>
              <a:t>, which is converted to α. 	</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1">
            <a:extLst>
              <a:ext uri="{FF2B5EF4-FFF2-40B4-BE49-F238E27FC236}">
                <a16:creationId xmlns:a16="http://schemas.microsoft.com/office/drawing/2014/main" id="{5C7141DC-AE65-4873-B1F0-9641AA09E162}"/>
              </a:ext>
            </a:extLst>
          </p:cNvPr>
          <p:cNvSpPr>
            <a:spLocks noGrp="1"/>
          </p:cNvSpPr>
          <p:nvPr>
            <p:ph type="title"/>
          </p:nvPr>
        </p:nvSpPr>
        <p:spPr>
          <a:xfrm>
            <a:off x="583185" y="411803"/>
            <a:ext cx="10978407" cy="333288"/>
          </a:xfrm>
        </p:spPr>
        <p:txBody>
          <a:bodyPr>
            <a:noAutofit/>
          </a:bodyPr>
          <a:lstStyle/>
          <a:p>
            <a:pPr algn="ctr"/>
            <a:r>
              <a:rPr lang="en-US" dirty="0">
                <a:solidFill>
                  <a:srgbClr val="7030A0"/>
                </a:solidFill>
              </a:rPr>
              <a:t>NSF OPAL</a:t>
            </a:r>
          </a:p>
        </p:txBody>
      </p:sp>
      <p:sp>
        <p:nvSpPr>
          <p:cNvPr id="72" name="Text Placeholder 1">
            <a:extLst>
              <a:ext uri="{FF2B5EF4-FFF2-40B4-BE49-F238E27FC236}">
                <a16:creationId xmlns:a16="http://schemas.microsoft.com/office/drawing/2014/main" id="{AD94BBDA-04B9-4DA5-9843-7204C055BC32}"/>
              </a:ext>
            </a:extLst>
          </p:cNvPr>
          <p:cNvSpPr txBox="1">
            <a:spLocks/>
          </p:cNvSpPr>
          <p:nvPr/>
        </p:nvSpPr>
        <p:spPr>
          <a:xfrm>
            <a:off x="610815" y="1373793"/>
            <a:ext cx="10972801" cy="1538883"/>
          </a:xfrm>
          <a:prstGeom prst="rect">
            <a:avLst/>
          </a:prstGeom>
        </p:spPr>
        <p:txBody>
          <a:bodyPr vert="horz" wrap="square" lIns="0" tIns="0" rIns="0" bIns="0" rtlCol="0" anchor="t">
            <a:spAutoFit/>
          </a:bodyPr>
          <a:lstStyle>
            <a:lvl1pPr marL="302608" indent="-302608" algn="l" defTabSz="609448" rtl="0" eaLnBrk="1" latinLnBrk="0" hangingPunct="1">
              <a:spcBef>
                <a:spcPts val="1200"/>
              </a:spcBef>
              <a:buFont typeface="Lucida Grande"/>
              <a:buChar char="•"/>
              <a:defRPr sz="1600" b="1" kern="1200">
                <a:solidFill>
                  <a:schemeClr val="tx1"/>
                </a:solidFill>
                <a:latin typeface="+mn-lt"/>
                <a:ea typeface="+mn-ea"/>
                <a:cs typeface="+mn-cs"/>
              </a:defRPr>
            </a:lvl1pPr>
            <a:lvl2pPr marL="759694" indent="-300492" algn="l" defTabSz="609448" rtl="0" eaLnBrk="1" latinLnBrk="0" hangingPunct="1">
              <a:lnSpc>
                <a:spcPct val="100000"/>
              </a:lnSpc>
              <a:spcBef>
                <a:spcPts val="533"/>
              </a:spcBef>
              <a:buFont typeface="Arial"/>
              <a:buChar char="－"/>
              <a:defRPr sz="1600" b="1" kern="1200">
                <a:solidFill>
                  <a:schemeClr val="tx1"/>
                </a:solidFill>
                <a:latin typeface="+mn-lt"/>
                <a:ea typeface="+mn-ea"/>
                <a:cs typeface="+mn-cs"/>
              </a:defRPr>
            </a:lvl2pPr>
            <a:lvl3pPr marL="1218895" indent="-300492" algn="l" defTabSz="609448" rtl="0" eaLnBrk="1" latinLnBrk="0" hangingPunct="1">
              <a:spcBef>
                <a:spcPts val="267"/>
              </a:spcBef>
              <a:buFont typeface="Lucida Grande"/>
              <a:buChar char="-"/>
              <a:defRPr sz="1600" b="1" kern="1200">
                <a:solidFill>
                  <a:schemeClr val="tx1"/>
                </a:solidFill>
                <a:latin typeface="+mn-lt"/>
                <a:ea typeface="+mn-ea"/>
                <a:cs typeface="+mn-cs"/>
              </a:defRPr>
            </a:lvl3pPr>
            <a:lvl4pPr marL="1678098"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4pPr>
            <a:lvl5pPr marL="2137299" indent="-308956" algn="l" defTabSz="609448" rtl="0" eaLnBrk="1" latinLnBrk="0" hangingPunct="1">
              <a:lnSpc>
                <a:spcPct val="100000"/>
              </a:lnSpc>
              <a:spcBef>
                <a:spcPts val="0"/>
              </a:spcBef>
              <a:buFont typeface="Lucida Grande"/>
              <a:buChar char="-"/>
              <a:defRPr sz="1600" b="1"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0" indent="0" fontAlgn="base">
              <a:buNone/>
            </a:pPr>
            <a:r>
              <a:rPr lang="en-US" sz="1800" b="0" i="0">
                <a:solidFill>
                  <a:srgbClr val="000000"/>
                </a:solidFill>
                <a:effectLst/>
              </a:rPr>
              <a:t>This letter advocates for the funding of </a:t>
            </a:r>
            <a:r>
              <a:rPr lang="en-US" sz="1800" b="0">
                <a:solidFill>
                  <a:srgbClr val="000000"/>
                </a:solidFill>
              </a:rPr>
              <a:t>a future NSF</a:t>
            </a:r>
            <a:r>
              <a:rPr lang="en-US" sz="1800" b="0" i="0">
                <a:solidFill>
                  <a:srgbClr val="000000"/>
                </a:solidFill>
                <a:effectLst/>
              </a:rPr>
              <a:t> OPAL </a:t>
            </a:r>
            <a:r>
              <a:rPr lang="en-US" sz="1800" b="0">
                <a:solidFill>
                  <a:srgbClr val="000000"/>
                </a:solidFill>
              </a:rPr>
              <a:t>user facility, highlighting</a:t>
            </a:r>
            <a:r>
              <a:rPr lang="en-US" sz="1800" b="0" i="0">
                <a:solidFill>
                  <a:srgbClr val="000000"/>
                </a:solidFill>
                <a:effectLst/>
              </a:rPr>
              <a:t> </a:t>
            </a:r>
            <a:r>
              <a:rPr lang="en-US" sz="1800" b="0">
                <a:solidFill>
                  <a:srgbClr val="000000"/>
                </a:solidFill>
              </a:rPr>
              <a:t>its importance to</a:t>
            </a:r>
            <a:r>
              <a:rPr lang="en-US" sz="1800" b="0" i="0">
                <a:solidFill>
                  <a:srgbClr val="000000"/>
                </a:solidFill>
                <a:effectLst/>
              </a:rPr>
              <a:t> the science community and U.S. scientific leadership. Please </a:t>
            </a:r>
            <a:r>
              <a:rPr lang="en-US" sz="1800" b="0">
                <a:solidFill>
                  <a:srgbClr val="000000"/>
                </a:solidFill>
              </a:rPr>
              <a:t>consider</a:t>
            </a:r>
            <a:r>
              <a:rPr lang="en-US" sz="1800" b="0" i="0">
                <a:solidFill>
                  <a:srgbClr val="000000"/>
                </a:solidFill>
                <a:effectLst/>
              </a:rPr>
              <a:t> </a:t>
            </a:r>
            <a:r>
              <a:rPr lang="en-US" sz="1800" b="0">
                <a:solidFill>
                  <a:srgbClr val="000000"/>
                </a:solidFill>
              </a:rPr>
              <a:t>signing </a:t>
            </a:r>
            <a:r>
              <a:rPr lang="en-US" sz="1800" b="0" i="0">
                <a:solidFill>
                  <a:srgbClr val="000000"/>
                </a:solidFill>
                <a:effectLst/>
              </a:rPr>
              <a:t>and </a:t>
            </a:r>
            <a:r>
              <a:rPr lang="en-US" sz="1800" b="0">
                <a:solidFill>
                  <a:srgbClr val="000000"/>
                </a:solidFill>
              </a:rPr>
              <a:t>forwarding</a:t>
            </a:r>
            <a:r>
              <a:rPr lang="en-US" sz="1800" b="0" i="0">
                <a:solidFill>
                  <a:srgbClr val="000000"/>
                </a:solidFill>
                <a:effectLst/>
              </a:rPr>
              <a:t> this link to </a:t>
            </a:r>
            <a:r>
              <a:rPr lang="en-US" sz="1800" b="0">
                <a:solidFill>
                  <a:srgbClr val="000000"/>
                </a:solidFill>
              </a:rPr>
              <a:t>others</a:t>
            </a:r>
            <a:r>
              <a:rPr lang="en-US" sz="1800" b="0" i="0">
                <a:solidFill>
                  <a:srgbClr val="000000"/>
                </a:solidFill>
                <a:effectLst/>
              </a:rPr>
              <a:t> </a:t>
            </a:r>
            <a:r>
              <a:rPr lang="en-US" sz="1800" b="0">
                <a:solidFill>
                  <a:srgbClr val="000000"/>
                </a:solidFill>
              </a:rPr>
              <a:t>interested in</a:t>
            </a:r>
            <a:r>
              <a:rPr lang="en-US" sz="1800" b="0" i="0">
                <a:solidFill>
                  <a:srgbClr val="000000"/>
                </a:solidFill>
                <a:effectLst/>
              </a:rPr>
              <a:t> </a:t>
            </a:r>
            <a:r>
              <a:rPr lang="en-US" sz="1800" b="0">
                <a:solidFill>
                  <a:srgbClr val="000000"/>
                </a:solidFill>
              </a:rPr>
              <a:t>supporting</a:t>
            </a:r>
            <a:r>
              <a:rPr lang="en-US" sz="1800" b="0" i="0">
                <a:solidFill>
                  <a:srgbClr val="000000"/>
                </a:solidFill>
                <a:effectLst/>
              </a:rPr>
              <a:t> NSF OPAL.</a:t>
            </a:r>
            <a:endParaRPr lang="en-US" sz="1800" b="0" i="0">
              <a:solidFill>
                <a:srgbClr val="000000"/>
              </a:solidFill>
              <a:effectLst/>
              <a:cs typeface="Arial"/>
            </a:endParaRPr>
          </a:p>
          <a:p>
            <a:pPr marL="0" indent="0" algn="l" fontAlgn="base">
              <a:buNone/>
            </a:pPr>
            <a:br>
              <a:rPr lang="en-US" sz="1800" b="0" i="0">
                <a:solidFill>
                  <a:srgbClr val="000000"/>
                </a:solidFill>
                <a:effectLst/>
              </a:rPr>
            </a:br>
            <a:endParaRPr lang="en-US" sz="1800" b="0" i="0">
              <a:solidFill>
                <a:srgbClr val="000000"/>
              </a:solidFill>
              <a:effectLst/>
            </a:endParaRPr>
          </a:p>
        </p:txBody>
      </p:sp>
      <p:pic>
        <p:nvPicPr>
          <p:cNvPr id="7" name="Picture 6">
            <a:extLst>
              <a:ext uri="{FF2B5EF4-FFF2-40B4-BE49-F238E27FC236}">
                <a16:creationId xmlns:a16="http://schemas.microsoft.com/office/drawing/2014/main" id="{87BF310F-85A5-4F7E-A3EC-0233BC496C7D}"/>
              </a:ext>
            </a:extLst>
          </p:cNvPr>
          <p:cNvPicPr>
            <a:picLocks noChangeAspect="1"/>
          </p:cNvPicPr>
          <p:nvPr/>
        </p:nvPicPr>
        <p:blipFill>
          <a:blip r:embed="rId3"/>
          <a:stretch>
            <a:fillRect/>
          </a:stretch>
        </p:blipFill>
        <p:spPr>
          <a:xfrm>
            <a:off x="940060" y="2297909"/>
            <a:ext cx="6192678" cy="1359729"/>
          </a:xfrm>
          <a:prstGeom prst="rect">
            <a:avLst/>
          </a:prstGeom>
        </p:spPr>
      </p:pic>
      <p:pic>
        <p:nvPicPr>
          <p:cNvPr id="9" name="Picture 8">
            <a:extLst>
              <a:ext uri="{FF2B5EF4-FFF2-40B4-BE49-F238E27FC236}">
                <a16:creationId xmlns:a16="http://schemas.microsoft.com/office/drawing/2014/main" id="{D4321C68-37D1-4B5F-A0B0-35C18F8DF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486" y="3429000"/>
            <a:ext cx="2599826" cy="2599826"/>
          </a:xfrm>
          <a:prstGeom prst="rect">
            <a:avLst/>
          </a:prstGeom>
        </p:spPr>
      </p:pic>
      <p:sp>
        <p:nvSpPr>
          <p:cNvPr id="16" name="TextBox 15">
            <a:extLst>
              <a:ext uri="{FF2B5EF4-FFF2-40B4-BE49-F238E27FC236}">
                <a16:creationId xmlns:a16="http://schemas.microsoft.com/office/drawing/2014/main" id="{83D3BA14-5EF6-D260-DC94-1CC23D62771A}"/>
              </a:ext>
            </a:extLst>
          </p:cNvPr>
          <p:cNvSpPr txBox="1"/>
          <p:nvPr/>
        </p:nvSpPr>
        <p:spPr>
          <a:xfrm>
            <a:off x="1437343" y="5989181"/>
            <a:ext cx="5319193" cy="369332"/>
          </a:xfrm>
          <a:prstGeom prst="rect">
            <a:avLst/>
          </a:prstGeom>
          <a:noFill/>
        </p:spPr>
        <p:txBody>
          <a:bodyPr wrap="square">
            <a:spAutoFit/>
          </a:bodyPr>
          <a:lstStyle/>
          <a:p>
            <a:pPr algn="ctr"/>
            <a:r>
              <a:rPr lang="en-US" b="1">
                <a:solidFill>
                  <a:schemeClr val="tx2"/>
                </a:solidFill>
                <a:hlinkClick r:id="rId5">
                  <a:extLst>
                    <a:ext uri="{A12FA001-AC4F-418D-AE19-62706E023703}">
                      <ahyp:hlinkClr xmlns:ahyp="http://schemas.microsoft.com/office/drawing/2018/hyperlinkcolor" val="tx"/>
                    </a:ext>
                  </a:extLst>
                </a:hlinkClick>
              </a:rPr>
              <a:t>https://nsf-opal.rochester.edu/letter-of-support</a:t>
            </a:r>
            <a:endParaRPr lang="en-US" b="1">
              <a:solidFill>
                <a:schemeClr val="tx2"/>
              </a:solidFill>
            </a:endParaRPr>
          </a:p>
        </p:txBody>
      </p:sp>
      <p:pic>
        <p:nvPicPr>
          <p:cNvPr id="3" name="Picture 2" descr="A person working on a machine&#10;&#10;AI-generated content may be incorrect.">
            <a:extLst>
              <a:ext uri="{FF2B5EF4-FFF2-40B4-BE49-F238E27FC236}">
                <a16:creationId xmlns:a16="http://schemas.microsoft.com/office/drawing/2014/main" id="{BD901283-F4E2-B987-19ED-944C96605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161" y="2297909"/>
            <a:ext cx="3852705" cy="3852705"/>
          </a:xfrm>
          <a:prstGeom prst="rect">
            <a:avLst/>
          </a:prstGeom>
        </p:spPr>
      </p:pic>
      <p:sp>
        <p:nvSpPr>
          <p:cNvPr id="8" name="Rectangle 7">
            <a:extLst>
              <a:ext uri="{FF2B5EF4-FFF2-40B4-BE49-F238E27FC236}">
                <a16:creationId xmlns:a16="http://schemas.microsoft.com/office/drawing/2014/main" id="{5044A102-A48B-0083-031C-96FD416ABD5C}"/>
              </a:ext>
            </a:extLst>
          </p:cNvPr>
          <p:cNvSpPr/>
          <p:nvPr/>
        </p:nvSpPr>
        <p:spPr>
          <a:xfrm>
            <a:off x="10392508" y="5231423"/>
            <a:ext cx="888023" cy="797403"/>
          </a:xfrm>
          <a:prstGeom prst="rect">
            <a:avLst/>
          </a:prstGeom>
          <a:solidFill>
            <a:srgbClr val="175692"/>
          </a:solidFill>
          <a:ln>
            <a:solidFill>
              <a:srgbClr val="1856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black logo&#10;&#10;AI-generated content may be incorrect.">
            <a:extLst>
              <a:ext uri="{FF2B5EF4-FFF2-40B4-BE49-F238E27FC236}">
                <a16:creationId xmlns:a16="http://schemas.microsoft.com/office/drawing/2014/main" id="{8F8B5567-C75E-27B1-3DC5-846A696CF7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2554" y="5519163"/>
            <a:ext cx="1397976" cy="486380"/>
          </a:xfrm>
          <a:prstGeom prst="rect">
            <a:avLst/>
          </a:prstGeom>
          <a:solidFill>
            <a:srgbClr val="FBE9BD"/>
          </a:solidFill>
        </p:spPr>
      </p:pic>
    </p:spTree>
    <p:extLst>
      <p:ext uri="{BB962C8B-B14F-4D97-AF65-F5344CB8AC3E}">
        <p14:creationId xmlns:p14="http://schemas.microsoft.com/office/powerpoint/2010/main" val="2986628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6657" y="406475"/>
            <a:ext cx="10975657" cy="396875"/>
          </a:xfrm>
        </p:spPr>
        <p:txBody>
          <a:bodyPr>
            <a:normAutofit fontScale="90000"/>
          </a:bodyPr>
          <a:lstStyle/>
          <a:p>
            <a:pPr algn="ctr"/>
            <a:r>
              <a:rPr lang="en-US" sz="3600" dirty="0"/>
              <a:t>Follow on LinkedIn </a:t>
            </a:r>
            <a:br>
              <a:rPr lang="en-US" sz="3600" dirty="0"/>
            </a:br>
            <a:r>
              <a:rPr lang="en-US" sz="3200" dirty="0"/>
              <a:t>to stay up-to-date on all things NSF OPAL</a:t>
            </a:r>
            <a:endParaRPr lang="en-US" sz="3600" dirty="0"/>
          </a:p>
        </p:txBody>
      </p:sp>
      <p:sp>
        <p:nvSpPr>
          <p:cNvPr id="2" name="Text Placeholder 1"/>
          <p:cNvSpPr>
            <a:spLocks noGrp="1"/>
          </p:cNvSpPr>
          <p:nvPr>
            <p:ph type="body" sz="quarter" idx="13"/>
          </p:nvPr>
        </p:nvSpPr>
        <p:spPr>
          <a:xfrm>
            <a:off x="330500" y="4487520"/>
            <a:ext cx="3943776" cy="1217729"/>
          </a:xfrm>
        </p:spPr>
        <p:txBody>
          <a:bodyPr wrap="square">
            <a:spAutoFit/>
          </a:bodyPr>
          <a:lstStyle/>
          <a:p>
            <a:r>
              <a:rPr lang="en-US" sz="1800" b="0" dirty="0">
                <a:solidFill>
                  <a:srgbClr val="7030A0"/>
                </a:solidFill>
              </a:rPr>
              <a:t>NSF OPAL has joined the LinkedIn community and will be sharing </a:t>
            </a:r>
            <a:br>
              <a:rPr lang="en-US" sz="1800" b="0" dirty="0">
                <a:solidFill>
                  <a:srgbClr val="7030A0"/>
                </a:solidFill>
              </a:rPr>
            </a:br>
            <a:r>
              <a:rPr lang="en-US" sz="1800" b="0" dirty="0">
                <a:solidFill>
                  <a:srgbClr val="7030A0"/>
                </a:solidFill>
              </a:rPr>
              <a:t>an inside look at events, </a:t>
            </a:r>
            <a:br>
              <a:rPr lang="en-US" sz="1800" b="0" dirty="0">
                <a:solidFill>
                  <a:srgbClr val="7030A0"/>
                </a:solidFill>
              </a:rPr>
            </a:br>
            <a:r>
              <a:rPr lang="en-US" sz="1800" b="0" dirty="0">
                <a:solidFill>
                  <a:srgbClr val="7030A0"/>
                </a:solidFill>
              </a:rPr>
              <a:t>design updates, and more! </a:t>
            </a:r>
            <a:endParaRPr lang="en-US" sz="1800" dirty="0">
              <a:solidFill>
                <a:srgbClr val="7030A0"/>
              </a:solidFill>
            </a:endParaRPr>
          </a:p>
        </p:txBody>
      </p:sp>
      <p:pic>
        <p:nvPicPr>
          <p:cNvPr id="9" name="Picture 8">
            <a:extLst>
              <a:ext uri="{FF2B5EF4-FFF2-40B4-BE49-F238E27FC236}">
                <a16:creationId xmlns:a16="http://schemas.microsoft.com/office/drawing/2014/main" id="{F1CEEF1C-A47A-4789-9B7D-11881CDBE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246" y="1278525"/>
            <a:ext cx="2612456" cy="2612456"/>
          </a:xfrm>
          <a:prstGeom prst="rect">
            <a:avLst/>
          </a:prstGeom>
        </p:spPr>
      </p:pic>
      <p:pic>
        <p:nvPicPr>
          <p:cNvPr id="11" name="Picture 10">
            <a:extLst>
              <a:ext uri="{FF2B5EF4-FFF2-40B4-BE49-F238E27FC236}">
                <a16:creationId xmlns:a16="http://schemas.microsoft.com/office/drawing/2014/main" id="{56FBAF53-0A5E-4094-BC64-69056DB6E8CD}"/>
              </a:ext>
            </a:extLst>
          </p:cNvPr>
          <p:cNvPicPr>
            <a:picLocks noChangeAspect="1"/>
          </p:cNvPicPr>
          <p:nvPr/>
        </p:nvPicPr>
        <p:blipFill>
          <a:blip r:embed="rId3"/>
          <a:stretch>
            <a:fillRect/>
          </a:stretch>
        </p:blipFill>
        <p:spPr>
          <a:xfrm>
            <a:off x="4709565" y="1354439"/>
            <a:ext cx="3539179" cy="5025915"/>
          </a:xfrm>
          <a:prstGeom prst="rect">
            <a:avLst/>
          </a:prstGeom>
        </p:spPr>
      </p:pic>
      <p:pic>
        <p:nvPicPr>
          <p:cNvPr id="13" name="Picture 12">
            <a:extLst>
              <a:ext uri="{FF2B5EF4-FFF2-40B4-BE49-F238E27FC236}">
                <a16:creationId xmlns:a16="http://schemas.microsoft.com/office/drawing/2014/main" id="{A0FCF598-76E3-447C-995E-3667CF7BC49E}"/>
              </a:ext>
            </a:extLst>
          </p:cNvPr>
          <p:cNvPicPr>
            <a:picLocks noChangeAspect="1"/>
          </p:cNvPicPr>
          <p:nvPr/>
        </p:nvPicPr>
        <p:blipFill>
          <a:blip r:embed="rId4"/>
          <a:stretch>
            <a:fillRect/>
          </a:stretch>
        </p:blipFill>
        <p:spPr>
          <a:xfrm>
            <a:off x="608013" y="1657093"/>
            <a:ext cx="3388751" cy="2681811"/>
          </a:xfrm>
          <a:prstGeom prst="rect">
            <a:avLst/>
          </a:prstGeom>
        </p:spPr>
      </p:pic>
      <p:sp>
        <p:nvSpPr>
          <p:cNvPr id="4" name="TextBox 3">
            <a:extLst>
              <a:ext uri="{FF2B5EF4-FFF2-40B4-BE49-F238E27FC236}">
                <a16:creationId xmlns:a16="http://schemas.microsoft.com/office/drawing/2014/main" id="{0C6E0EDE-C655-EFAA-9139-6D8140B4A7D8}"/>
              </a:ext>
            </a:extLst>
          </p:cNvPr>
          <p:cNvSpPr txBox="1"/>
          <p:nvPr/>
        </p:nvSpPr>
        <p:spPr>
          <a:xfrm>
            <a:off x="8782961" y="3890981"/>
            <a:ext cx="2801026" cy="707886"/>
          </a:xfrm>
          <a:prstGeom prst="rect">
            <a:avLst/>
          </a:prstGeom>
          <a:noFill/>
        </p:spPr>
        <p:txBody>
          <a:bodyPr wrap="square" rtlCol="0">
            <a:spAutoFit/>
          </a:bodyPr>
          <a:lstStyle/>
          <a:p>
            <a:pPr algn="ctr"/>
            <a:r>
              <a:rPr lang="en-US" sz="2000" b="1" dirty="0">
                <a:solidFill>
                  <a:srgbClr val="7030A0"/>
                </a:solidFill>
                <a:hlinkClick r:id="rId5">
                  <a:extLst>
                    <a:ext uri="{A12FA001-AC4F-418D-AE19-62706E023703}">
                      <ahyp:hlinkClr xmlns:ahyp="http://schemas.microsoft.com/office/drawing/2018/hyperlinkcolor" val="tx"/>
                    </a:ext>
                  </a:extLst>
                </a:hlinkClick>
              </a:rPr>
              <a:t>https://linkedin.com/</a:t>
            </a:r>
            <a:br>
              <a:rPr lang="en-US" sz="2000" b="1" dirty="0">
                <a:solidFill>
                  <a:srgbClr val="7030A0"/>
                </a:solidFill>
                <a:hlinkClick r:id="rId5">
                  <a:extLst>
                    <a:ext uri="{A12FA001-AC4F-418D-AE19-62706E023703}">
                      <ahyp:hlinkClr xmlns:ahyp="http://schemas.microsoft.com/office/drawing/2018/hyperlinkcolor" val="tx"/>
                    </a:ext>
                  </a:extLst>
                </a:hlinkClick>
              </a:rPr>
            </a:br>
            <a:r>
              <a:rPr lang="en-US" sz="2000" b="1" dirty="0">
                <a:solidFill>
                  <a:srgbClr val="7030A0"/>
                </a:solidFill>
                <a:hlinkClick r:id="rId5">
                  <a:extLst>
                    <a:ext uri="{A12FA001-AC4F-418D-AE19-62706E023703}">
                      <ahyp:hlinkClr xmlns:ahyp="http://schemas.microsoft.com/office/drawing/2018/hyperlinkcolor" val="tx"/>
                    </a:ext>
                  </a:extLst>
                </a:hlinkClick>
              </a:rPr>
              <a:t>company/nsf-opal</a:t>
            </a:r>
            <a:endParaRPr lang="en-US" sz="2000" b="1" dirty="0">
              <a:solidFill>
                <a:srgbClr val="7030A0"/>
              </a:solidFill>
            </a:endParaRPr>
          </a:p>
        </p:txBody>
      </p:sp>
      <p:pic>
        <p:nvPicPr>
          <p:cNvPr id="16" name="Picture 15">
            <a:extLst>
              <a:ext uri="{FF2B5EF4-FFF2-40B4-BE49-F238E27FC236}">
                <a16:creationId xmlns:a16="http://schemas.microsoft.com/office/drawing/2014/main" id="{67FFB7B3-9C41-3704-A586-A8E55240C803}"/>
              </a:ext>
            </a:extLst>
          </p:cNvPr>
          <p:cNvPicPr>
            <a:picLocks noChangeAspect="1"/>
          </p:cNvPicPr>
          <p:nvPr/>
        </p:nvPicPr>
        <p:blipFill>
          <a:blip r:embed="rId6"/>
          <a:stretch>
            <a:fillRect/>
          </a:stretch>
        </p:blipFill>
        <p:spPr>
          <a:xfrm>
            <a:off x="9411464" y="4601865"/>
            <a:ext cx="1544021" cy="1544021"/>
          </a:xfrm>
          <a:prstGeom prst="rect">
            <a:avLst/>
          </a:prstGeom>
        </p:spPr>
      </p:pic>
      <p:sp>
        <p:nvSpPr>
          <p:cNvPr id="5" name="Slide Number Placeholder 4">
            <a:extLst>
              <a:ext uri="{FF2B5EF4-FFF2-40B4-BE49-F238E27FC236}">
                <a16:creationId xmlns:a16="http://schemas.microsoft.com/office/drawing/2014/main" id="{3C27223A-2B98-2217-ADF6-67E102789EF6}"/>
              </a:ext>
            </a:extLst>
          </p:cNvPr>
          <p:cNvSpPr>
            <a:spLocks noGrp="1"/>
          </p:cNvSpPr>
          <p:nvPr>
            <p:ph type="sldNum" sz="quarter" idx="12"/>
          </p:nvPr>
        </p:nvSpPr>
        <p:spPr/>
        <p:txBody>
          <a:bodyPr/>
          <a:lstStyle/>
          <a:p>
            <a:fld id="{311BF8DE-5F73-4E32-AA25-673E9FFCAA65}" type="slidenum">
              <a:rPr lang="en-US" smtClean="0"/>
              <a:t>31</a:t>
            </a:fld>
            <a:endParaRPr lang="en-US"/>
          </a:p>
        </p:txBody>
      </p:sp>
    </p:spTree>
    <p:extLst>
      <p:ext uri="{BB962C8B-B14F-4D97-AF65-F5344CB8AC3E}">
        <p14:creationId xmlns:p14="http://schemas.microsoft.com/office/powerpoint/2010/main" val="1987811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1"/>
          <p:cNvPicPr preferRelativeResize="0"/>
          <p:nvPr/>
        </p:nvPicPr>
        <p:blipFill rotWithShape="1">
          <a:blip r:embed="rId3">
            <a:alphaModFix/>
          </a:blip>
          <a:srcRect/>
          <a:stretch/>
        </p:blipFill>
        <p:spPr>
          <a:xfrm>
            <a:off x="0" y="-64007"/>
            <a:ext cx="12193962" cy="6922007"/>
          </a:xfrm>
          <a:prstGeom prst="rect">
            <a:avLst/>
          </a:prstGeom>
          <a:noFill/>
          <a:ln>
            <a:noFill/>
          </a:ln>
        </p:spPr>
      </p:pic>
      <p:sp>
        <p:nvSpPr>
          <p:cNvPr id="547" name="Google Shape;547;p31"/>
          <p:cNvSpPr txBox="1">
            <a:spLocks noGrp="1"/>
          </p:cNvSpPr>
          <p:nvPr>
            <p:ph type="title"/>
          </p:nvPr>
        </p:nvSpPr>
        <p:spPr>
          <a:xfrm>
            <a:off x="545592" y="5297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lay"/>
              <a:buNone/>
            </a:pPr>
            <a:r>
              <a:rPr lang="en-US">
                <a:solidFill>
                  <a:schemeClr val="lt1"/>
                </a:solidFill>
              </a:rPr>
              <a:t>Conclusion</a:t>
            </a:r>
            <a:endParaRPr/>
          </a:p>
        </p:txBody>
      </p:sp>
      <p:sp>
        <p:nvSpPr>
          <p:cNvPr id="548" name="Google Shape;548;p31"/>
          <p:cNvSpPr txBox="1"/>
          <p:nvPr/>
        </p:nvSpPr>
        <p:spPr>
          <a:xfrm>
            <a:off x="545592" y="1861231"/>
            <a:ext cx="10134699"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The Cosmological Li problem may be solved with the measurements of tritium induced nuclear reaction cross-sections.</a:t>
            </a:r>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a:p>
            <a:pPr marL="0" marR="0" lvl="0" indent="0" algn="l" rtl="0">
              <a:spcBef>
                <a:spcPts val="0"/>
              </a:spcBef>
              <a:spcAft>
                <a:spcPts val="0"/>
              </a:spcAft>
              <a:buNone/>
            </a:pPr>
            <a:r>
              <a:rPr lang="en-US" sz="2800">
                <a:solidFill>
                  <a:schemeClr val="lt1"/>
                </a:solidFill>
                <a:latin typeface="Arial"/>
                <a:ea typeface="Arial"/>
                <a:cs typeface="Arial"/>
                <a:sym typeface="Arial"/>
              </a:rPr>
              <a:t>Also, (alpha,n) reactions provide the neutron sources for r-process in much lighter nuclei.</a:t>
            </a:r>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a:p>
            <a:pPr marL="0" marR="0" lvl="0" indent="0" algn="l" rtl="0">
              <a:spcBef>
                <a:spcPts val="0"/>
              </a:spcBef>
              <a:spcAft>
                <a:spcPts val="0"/>
              </a:spcAft>
              <a:buNone/>
            </a:pPr>
            <a:r>
              <a:rPr lang="en-US" sz="2800">
                <a:solidFill>
                  <a:schemeClr val="lt1"/>
                </a:solidFill>
                <a:latin typeface="Arial"/>
                <a:ea typeface="Arial"/>
                <a:cs typeface="Arial"/>
                <a:sym typeface="Arial"/>
              </a:rPr>
              <a:t>Other possibilities exist…</a:t>
            </a:r>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p:txBody>
      </p:sp>
      <p:sp>
        <p:nvSpPr>
          <p:cNvPr id="549" name="Google Shape;549;p31"/>
          <p:cNvSpPr txBox="1"/>
          <p:nvPr/>
        </p:nvSpPr>
        <p:spPr>
          <a:xfrm>
            <a:off x="6025896" y="5939271"/>
            <a:ext cx="68366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48D0FF"/>
                </a:solidFill>
                <a:latin typeface="Arial"/>
                <a:ea typeface="Arial"/>
                <a:cs typeface="Arial"/>
                <a:sym typeface="Arial"/>
              </a:rPr>
              <a:t>Thank you for your attention!</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1BE3-231B-426B-B98A-8863F9BE933F}"/>
              </a:ext>
            </a:extLst>
          </p:cNvPr>
          <p:cNvSpPr>
            <a:spLocks noGrp="1"/>
          </p:cNvSpPr>
          <p:nvPr>
            <p:ph type="title"/>
          </p:nvPr>
        </p:nvSpPr>
        <p:spPr>
          <a:xfrm>
            <a:off x="1356852" y="365125"/>
            <a:ext cx="9996948" cy="1325563"/>
          </a:xfrm>
        </p:spPr>
        <p:txBody>
          <a:bodyPr/>
          <a:lstStyle/>
          <a:p>
            <a:r>
              <a:rPr lang="en-US" dirty="0">
                <a:latin typeface="Aptos" panose="020B0004020202020204" pitchFamily="34" charset="0"/>
              </a:rPr>
              <a:t>Plasma shots </a:t>
            </a:r>
          </a:p>
        </p:txBody>
      </p:sp>
      <p:pic>
        <p:nvPicPr>
          <p:cNvPr id="4" name="Picture 3">
            <a:extLst>
              <a:ext uri="{FF2B5EF4-FFF2-40B4-BE49-F238E27FC236}">
                <a16:creationId xmlns:a16="http://schemas.microsoft.com/office/drawing/2014/main" id="{CFA7084F-6D31-4CB6-AE67-08AC9F5B3CAA}"/>
              </a:ext>
            </a:extLst>
          </p:cNvPr>
          <p:cNvPicPr>
            <a:picLocks noChangeAspect="1"/>
          </p:cNvPicPr>
          <p:nvPr/>
        </p:nvPicPr>
        <p:blipFill>
          <a:blip r:embed="rId2"/>
          <a:stretch>
            <a:fillRect/>
          </a:stretch>
        </p:blipFill>
        <p:spPr>
          <a:xfrm>
            <a:off x="6355326" y="152376"/>
            <a:ext cx="4894066" cy="2095664"/>
          </a:xfrm>
          <a:prstGeom prst="rect">
            <a:avLst/>
          </a:prstGeom>
        </p:spPr>
      </p:pic>
      <p:pic>
        <p:nvPicPr>
          <p:cNvPr id="6" name="Picture 5">
            <a:extLst>
              <a:ext uri="{FF2B5EF4-FFF2-40B4-BE49-F238E27FC236}">
                <a16:creationId xmlns:a16="http://schemas.microsoft.com/office/drawing/2014/main" id="{FDCA4D31-7D1C-4719-94EB-E990218E5DC2}"/>
              </a:ext>
            </a:extLst>
          </p:cNvPr>
          <p:cNvPicPr>
            <a:picLocks noChangeAspect="1"/>
          </p:cNvPicPr>
          <p:nvPr/>
        </p:nvPicPr>
        <p:blipFill>
          <a:blip r:embed="rId3"/>
          <a:stretch>
            <a:fillRect/>
          </a:stretch>
        </p:blipFill>
        <p:spPr>
          <a:xfrm>
            <a:off x="5065271" y="2340077"/>
            <a:ext cx="5639169" cy="4423895"/>
          </a:xfrm>
          <a:prstGeom prst="rect">
            <a:avLst/>
          </a:prstGeom>
        </p:spPr>
      </p:pic>
      <p:pic>
        <p:nvPicPr>
          <p:cNvPr id="8" name="Picture 7">
            <a:extLst>
              <a:ext uri="{FF2B5EF4-FFF2-40B4-BE49-F238E27FC236}">
                <a16:creationId xmlns:a16="http://schemas.microsoft.com/office/drawing/2014/main" id="{DF5AD6CF-6239-4B1F-B5E8-39F57D74B097}"/>
              </a:ext>
            </a:extLst>
          </p:cNvPr>
          <p:cNvPicPr>
            <a:picLocks noChangeAspect="1"/>
          </p:cNvPicPr>
          <p:nvPr/>
        </p:nvPicPr>
        <p:blipFill>
          <a:blip r:embed="rId4"/>
          <a:stretch>
            <a:fillRect/>
          </a:stretch>
        </p:blipFill>
        <p:spPr>
          <a:xfrm>
            <a:off x="1665559" y="2340077"/>
            <a:ext cx="3548278" cy="4466431"/>
          </a:xfrm>
          <a:prstGeom prst="rect">
            <a:avLst/>
          </a:prstGeom>
        </p:spPr>
      </p:pic>
      <p:sp>
        <p:nvSpPr>
          <p:cNvPr id="9" name="TextBox 8">
            <a:extLst>
              <a:ext uri="{FF2B5EF4-FFF2-40B4-BE49-F238E27FC236}">
                <a16:creationId xmlns:a16="http://schemas.microsoft.com/office/drawing/2014/main" id="{BE14D1C2-46FE-4455-89C1-EC33E1EBC14C}"/>
              </a:ext>
            </a:extLst>
          </p:cNvPr>
          <p:cNvSpPr txBox="1"/>
          <p:nvPr/>
        </p:nvSpPr>
        <p:spPr>
          <a:xfrm>
            <a:off x="1282724" y="1601709"/>
            <a:ext cx="4622518" cy="646331"/>
          </a:xfrm>
          <a:prstGeom prst="rect">
            <a:avLst/>
          </a:prstGeom>
          <a:noFill/>
        </p:spPr>
        <p:txBody>
          <a:bodyPr wrap="square" rtlCol="0">
            <a:spAutoFit/>
          </a:bodyPr>
          <a:lstStyle/>
          <a:p>
            <a:r>
              <a:rPr lang="en-US" dirty="0">
                <a:latin typeface="Aptos" panose="020B0004020202020204" pitchFamily="34" charset="0"/>
              </a:rPr>
              <a:t>Spectral Analysis integrating over the 1 pico-second shot period and energy distribution</a:t>
            </a:r>
          </a:p>
        </p:txBody>
      </p:sp>
      <p:sp>
        <p:nvSpPr>
          <p:cNvPr id="10" name="TextBox 9">
            <a:extLst>
              <a:ext uri="{FF2B5EF4-FFF2-40B4-BE49-F238E27FC236}">
                <a16:creationId xmlns:a16="http://schemas.microsoft.com/office/drawing/2014/main" id="{434748F2-E044-42F3-BB78-D5C7C04EE79A}"/>
              </a:ext>
            </a:extLst>
          </p:cNvPr>
          <p:cNvSpPr txBox="1"/>
          <p:nvPr/>
        </p:nvSpPr>
        <p:spPr>
          <a:xfrm>
            <a:off x="2399579" y="2340077"/>
            <a:ext cx="2537874" cy="261610"/>
          </a:xfrm>
          <a:prstGeom prst="rect">
            <a:avLst/>
          </a:prstGeom>
          <a:noFill/>
        </p:spPr>
        <p:txBody>
          <a:bodyPr wrap="none" rtlCol="0">
            <a:spAutoFit/>
          </a:bodyPr>
          <a:lstStyle/>
          <a:p>
            <a:r>
              <a:rPr lang="en-US" sz="1100" dirty="0"/>
              <a:t>T+T simulations adapted to </a:t>
            </a:r>
            <a:r>
              <a:rPr lang="en-US" sz="1100" baseline="30000" dirty="0"/>
              <a:t>3</a:t>
            </a:r>
            <a:r>
              <a:rPr lang="en-US" sz="1100" dirty="0"/>
              <a:t>He+</a:t>
            </a:r>
            <a:r>
              <a:rPr lang="en-US" sz="1100" baseline="30000" dirty="0"/>
              <a:t>3</a:t>
            </a:r>
            <a:r>
              <a:rPr lang="en-US" sz="1100" dirty="0"/>
              <a:t>He data</a:t>
            </a:r>
          </a:p>
        </p:txBody>
      </p:sp>
    </p:spTree>
    <p:extLst>
      <p:ext uri="{BB962C8B-B14F-4D97-AF65-F5344CB8AC3E}">
        <p14:creationId xmlns:p14="http://schemas.microsoft.com/office/powerpoint/2010/main" val="20429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lithium discrepancy">
            <a:extLst>
              <a:ext uri="{FF2B5EF4-FFF2-40B4-BE49-F238E27FC236}">
                <a16:creationId xmlns:a16="http://schemas.microsoft.com/office/drawing/2014/main" id="{42CFF8DC-B88B-4356-B193-5938AA6EF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056" y="1433553"/>
            <a:ext cx="4761297" cy="52417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660900-1B3F-4AEA-86B9-4E3E65FC622D}"/>
              </a:ext>
            </a:extLst>
          </p:cNvPr>
          <p:cNvSpPr txBox="1"/>
          <p:nvPr/>
        </p:nvSpPr>
        <p:spPr>
          <a:xfrm>
            <a:off x="8840331" y="3874499"/>
            <a:ext cx="2265962" cy="646331"/>
          </a:xfrm>
          <a:prstGeom prst="rect">
            <a:avLst/>
          </a:prstGeom>
          <a:noFill/>
        </p:spPr>
        <p:txBody>
          <a:bodyPr wrap="square" rtlCol="0">
            <a:spAutoFit/>
          </a:bodyPr>
          <a:lstStyle/>
          <a:p>
            <a:r>
              <a:rPr lang="en-US" dirty="0">
                <a:solidFill>
                  <a:srgbClr val="C22A41"/>
                </a:solidFill>
                <a:latin typeface="Google Sans"/>
              </a:rPr>
              <a:t>Observations of metal-poor halo stars</a:t>
            </a:r>
            <a:endParaRPr lang="en-US" dirty="0">
              <a:solidFill>
                <a:srgbClr val="C22A41"/>
              </a:solidFill>
            </a:endParaRPr>
          </a:p>
        </p:txBody>
      </p:sp>
      <p:sp>
        <p:nvSpPr>
          <p:cNvPr id="10" name="Title 1">
            <a:extLst>
              <a:ext uri="{FF2B5EF4-FFF2-40B4-BE49-F238E27FC236}">
                <a16:creationId xmlns:a16="http://schemas.microsoft.com/office/drawing/2014/main" id="{4454465A-E170-413F-B3A2-69DA60CCED8D}"/>
              </a:ext>
            </a:extLst>
          </p:cNvPr>
          <p:cNvSpPr txBox="1">
            <a:spLocks/>
          </p:cNvSpPr>
          <p:nvPr/>
        </p:nvSpPr>
        <p:spPr>
          <a:xfrm>
            <a:off x="963561" y="507492"/>
            <a:ext cx="9625781" cy="9156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ptos" panose="020B0004020202020204" pitchFamily="34" charset="0"/>
              </a:rPr>
              <a:t>The Spite Plateau and the </a:t>
            </a:r>
            <a:r>
              <a:rPr lang="en-US" baseline="30000" dirty="0">
                <a:latin typeface="Aptos" panose="020B0004020202020204" pitchFamily="34" charset="0"/>
              </a:rPr>
              <a:t>7</a:t>
            </a:r>
            <a:r>
              <a:rPr lang="en-US" dirty="0">
                <a:latin typeface="Aptos" panose="020B0004020202020204" pitchFamily="34" charset="0"/>
              </a:rPr>
              <a:t>Li problem</a:t>
            </a:r>
            <a:endParaRPr lang="en-US" dirty="0">
              <a:solidFill>
                <a:srgbClr val="FF0000"/>
              </a:solidFill>
              <a:latin typeface="Aptos" panose="020B0004020202020204" pitchFamily="34" charset="0"/>
            </a:endParaRPr>
          </a:p>
        </p:txBody>
      </p:sp>
      <p:sp>
        <p:nvSpPr>
          <p:cNvPr id="12" name="TextBox 11">
            <a:extLst>
              <a:ext uri="{FF2B5EF4-FFF2-40B4-BE49-F238E27FC236}">
                <a16:creationId xmlns:a16="http://schemas.microsoft.com/office/drawing/2014/main" id="{632C2F42-055C-F543-3729-44AE6D030D82}"/>
              </a:ext>
            </a:extLst>
          </p:cNvPr>
          <p:cNvSpPr txBox="1"/>
          <p:nvPr/>
        </p:nvSpPr>
        <p:spPr>
          <a:xfrm>
            <a:off x="963561" y="1361168"/>
            <a:ext cx="5456904" cy="255454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FF0000"/>
                </a:solidFill>
                <a:effectLst/>
                <a:latin typeface="Aptos" panose="020B0004020202020204" pitchFamily="34" charset="0"/>
              </a:rPr>
              <a:t>Observations of metal-poor halo stars show a relatively constant lithium abundance, known as the "Spite plateau," across a range of stellar temperatures and metallicities. </a:t>
            </a:r>
            <a:r>
              <a:rPr kumimoji="0" lang="en-US" altLang="en-US" sz="2000" b="0" i="0" u="none" strike="noStrike" cap="none" normalizeH="0" baseline="0" dirty="0">
                <a:ln>
                  <a:noFill/>
                </a:ln>
                <a:solidFill>
                  <a:srgbClr val="0A0A0A"/>
                </a:solidFill>
                <a:effectLst/>
                <a:latin typeface="Aptos" panose="020B0004020202020204" pitchFamily="34" charset="0"/>
              </a:rPr>
              <a:t>The Spite Plateau is the basis for the low assessment of primordial lithium,</a:t>
            </a:r>
            <a:r>
              <a:rPr kumimoji="0" lang="en-US" altLang="en-US" sz="2000" b="0" i="0" u="none" strike="noStrike" cap="none" normalizeH="0" dirty="0">
                <a:ln>
                  <a:noFill/>
                </a:ln>
                <a:solidFill>
                  <a:srgbClr val="0A0A0A"/>
                </a:solidFill>
                <a:effectLst/>
                <a:latin typeface="Aptos" panose="020B0004020202020204" pitchFamily="34" charset="0"/>
              </a:rPr>
              <a:t> which may be explained by lithium diffusion issues in the outer atmosphere of  these frequently very convective stars!</a:t>
            </a:r>
            <a:endParaRPr kumimoji="0" lang="en-US" altLang="en-US" sz="2000" b="0" i="0" u="none" strike="noStrike" cap="none" normalizeH="0" baseline="0" dirty="0">
              <a:ln>
                <a:noFill/>
              </a:ln>
              <a:solidFill>
                <a:schemeClr val="tx1"/>
              </a:solidFill>
              <a:effectLst/>
              <a:latin typeface="Aptos" panose="020B0004020202020204" pitchFamily="34" charset="0"/>
            </a:endParaRPr>
          </a:p>
        </p:txBody>
      </p:sp>
      <p:pic>
        <p:nvPicPr>
          <p:cNvPr id="11266" name="Picture 2" descr="HD 122563 closeup">
            <a:extLst>
              <a:ext uri="{FF2B5EF4-FFF2-40B4-BE49-F238E27FC236}">
                <a16:creationId xmlns:a16="http://schemas.microsoft.com/office/drawing/2014/main" id="{C4484B2A-7B58-3F64-DC5C-4EBAF0724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707" y="3936593"/>
            <a:ext cx="4999756" cy="27387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oötes and Libra">
            <a:extLst>
              <a:ext uri="{FF2B5EF4-FFF2-40B4-BE49-F238E27FC236}">
                <a16:creationId xmlns:a16="http://schemas.microsoft.com/office/drawing/2014/main" id="{10343685-ADB7-E179-8E54-DD2510BBED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3" b="60488"/>
          <a:stretch>
            <a:fillRect/>
          </a:stretch>
        </p:blipFill>
        <p:spPr bwMode="auto">
          <a:xfrm>
            <a:off x="1105370" y="3936592"/>
            <a:ext cx="4954959" cy="27387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101BFFF-1DBE-CA22-8F8B-3BBCCDC5C0EF}"/>
              </a:ext>
            </a:extLst>
          </p:cNvPr>
          <p:cNvSpPr txBox="1"/>
          <p:nvPr/>
        </p:nvSpPr>
        <p:spPr>
          <a:xfrm>
            <a:off x="1282351" y="6089225"/>
            <a:ext cx="4803112" cy="692497"/>
          </a:xfrm>
          <a:prstGeom prst="rect">
            <a:avLst/>
          </a:prstGeom>
          <a:noFill/>
        </p:spPr>
        <p:txBody>
          <a:bodyPr wrap="square">
            <a:spAutoFit/>
          </a:bodyPr>
          <a:lstStyle/>
          <a:p>
            <a:r>
              <a:rPr lang="en-US" sz="1300" b="0" i="0" dirty="0">
                <a:solidFill>
                  <a:schemeClr val="bg1"/>
                </a:solidFill>
                <a:effectLst/>
                <a:latin typeface="LyonText-Regular"/>
              </a:rPr>
              <a:t>HD 122563 in Boötes is the brightest, oldest visible star visible in the sky. Formed nearly 13 billion years ago, it's a member of the Milky Way's halo.</a:t>
            </a:r>
            <a:endParaRPr lang="en-US" sz="1300" dirty="0">
              <a:solidFill>
                <a:schemeClr val="bg1"/>
              </a:solidFill>
            </a:endParaRPr>
          </a:p>
        </p:txBody>
      </p:sp>
    </p:spTree>
    <p:extLst>
      <p:ext uri="{BB962C8B-B14F-4D97-AF65-F5344CB8AC3E}">
        <p14:creationId xmlns:p14="http://schemas.microsoft.com/office/powerpoint/2010/main" val="13143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1268"/>
                                        </p:tgtEl>
                                      </p:cBhvr>
                                    </p:animEffect>
                                    <p:set>
                                      <p:cBhvr>
                                        <p:cTn id="7" dur="1" fill="hold">
                                          <p:stCondLst>
                                            <p:cond delay="19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228E8-9DDD-290D-0F28-E9C84EA788DD}"/>
              </a:ext>
            </a:extLst>
          </p:cNvPr>
          <p:cNvPicPr>
            <a:picLocks noChangeAspect="1"/>
          </p:cNvPicPr>
          <p:nvPr/>
        </p:nvPicPr>
        <p:blipFill>
          <a:blip r:embed="rId3"/>
          <a:stretch>
            <a:fillRect/>
          </a:stretch>
        </p:blipFill>
        <p:spPr>
          <a:xfrm>
            <a:off x="548640" y="94488"/>
            <a:ext cx="11323320" cy="6793992"/>
          </a:xfrm>
          <a:prstGeom prst="rect">
            <a:avLst/>
          </a:prstGeom>
        </p:spPr>
      </p:pic>
      <p:sp>
        <p:nvSpPr>
          <p:cNvPr id="3" name="TextBox 2">
            <a:extLst>
              <a:ext uri="{FF2B5EF4-FFF2-40B4-BE49-F238E27FC236}">
                <a16:creationId xmlns:a16="http://schemas.microsoft.com/office/drawing/2014/main" id="{55D2DC8F-8695-133B-EAF5-4953DBBC5896}"/>
              </a:ext>
            </a:extLst>
          </p:cNvPr>
          <p:cNvSpPr txBox="1"/>
          <p:nvPr/>
        </p:nvSpPr>
        <p:spPr>
          <a:xfrm>
            <a:off x="548640" y="5760720"/>
            <a:ext cx="1911101" cy="400110"/>
          </a:xfrm>
          <a:prstGeom prst="rect">
            <a:avLst/>
          </a:prstGeom>
          <a:noFill/>
        </p:spPr>
        <p:txBody>
          <a:bodyPr wrap="none" rtlCol="0">
            <a:spAutoFit/>
          </a:bodyPr>
          <a:lstStyle/>
          <a:p>
            <a:r>
              <a:rPr lang="en-US" sz="2000" dirty="0">
                <a:solidFill>
                  <a:srgbClr val="FF0000"/>
                </a:solidFill>
              </a:rPr>
              <a:t>Fusion Physics</a:t>
            </a:r>
          </a:p>
        </p:txBody>
      </p:sp>
    </p:spTree>
    <p:extLst>
      <p:ext uri="{BB962C8B-B14F-4D97-AF65-F5344CB8AC3E}">
        <p14:creationId xmlns:p14="http://schemas.microsoft.com/office/powerpoint/2010/main" val="1370608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DB3F-CA7E-F01E-FCA3-DD420D13098A}"/>
              </a:ext>
            </a:extLst>
          </p:cNvPr>
          <p:cNvSpPr>
            <a:spLocks noGrp="1"/>
          </p:cNvSpPr>
          <p:nvPr>
            <p:ph type="title"/>
          </p:nvPr>
        </p:nvSpPr>
        <p:spPr>
          <a:xfrm>
            <a:off x="553066" y="147849"/>
            <a:ext cx="10515600" cy="1325563"/>
          </a:xfrm>
        </p:spPr>
        <p:txBody>
          <a:bodyPr/>
          <a:lstStyle/>
          <a:p>
            <a:r>
              <a:rPr lang="en-US" dirty="0">
                <a:latin typeface="Aptos" panose="020B0004020202020204" pitchFamily="34" charset="0"/>
              </a:rPr>
              <a:t>Information from WMAP and Planck</a:t>
            </a:r>
          </a:p>
        </p:txBody>
      </p:sp>
      <p:pic>
        <p:nvPicPr>
          <p:cNvPr id="7" name="Picture 6" descr="A graph showing a curve&#10;&#10;AI-generated content may be incorrect.">
            <a:extLst>
              <a:ext uri="{FF2B5EF4-FFF2-40B4-BE49-F238E27FC236}">
                <a16:creationId xmlns:a16="http://schemas.microsoft.com/office/drawing/2014/main" id="{EFB7EFA9-5605-0953-AE3E-666758544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116" y="1136975"/>
            <a:ext cx="5471951" cy="269091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CD12CC8-2538-EC86-EA0C-891492E49C76}"/>
                  </a:ext>
                </a:extLst>
              </p:cNvPr>
              <p:cNvSpPr txBox="1"/>
              <p:nvPr/>
            </p:nvSpPr>
            <p:spPr>
              <a:xfrm>
                <a:off x="392840" y="3497936"/>
                <a:ext cx="6096000" cy="2092881"/>
              </a:xfrm>
              <a:prstGeom prst="rect">
                <a:avLst/>
              </a:prstGeom>
              <a:noFill/>
            </p:spPr>
            <p:txBody>
              <a:bodyPr wrap="square">
                <a:spAutoFit/>
              </a:bodyPr>
              <a:lstStyle/>
              <a:p>
                <a:r>
                  <a:rPr lang="en-US" b="0" i="0" dirty="0">
                    <a:solidFill>
                      <a:srgbClr val="001D35"/>
                    </a:solidFill>
                    <a:effectLst/>
                    <a:latin typeface="Aptos" panose="020B0004020202020204" pitchFamily="34" charset="0"/>
                  </a:rPr>
                  <a:t>The baryon-to-photon ratio (η), determined from the Planck power spectrum, is approximately </a:t>
                </a:r>
                <a:r>
                  <a:rPr lang="en-US" dirty="0">
                    <a:solidFill>
                      <a:srgbClr val="C00000"/>
                    </a:solidFill>
                    <a:latin typeface="Aptos" panose="020B0004020202020204" pitchFamily="34" charset="0"/>
                    <a:ea typeface="Cambria Math" panose="02040503050406030204" pitchFamily="18" charset="0"/>
                  </a:rPr>
                  <a:t> </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𝜂</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b="0" i="0" dirty="0">
                    <a:solidFill>
                      <a:schemeClr val="tx1"/>
                    </a:solidFill>
                    <a:effectLst/>
                    <a:latin typeface="Aptos" panose="020B0004020202020204" pitchFamily="34" charset="0"/>
                  </a:rPr>
                  <a:t>6.14 x 10⁻¹⁰</a:t>
                </a:r>
                <a:r>
                  <a:rPr lang="en-US" b="0" i="0" dirty="0">
                    <a:solidFill>
                      <a:srgbClr val="001D35"/>
                    </a:solidFill>
                    <a:effectLst/>
                    <a:latin typeface="Aptos" panose="020B0004020202020204" pitchFamily="34" charset="0"/>
                  </a:rPr>
                  <a:t>. This ratio represents the relative abundance of baryons (matter composed of protons and neutrons) to photons (particles of light) in the universe. It's a crucial parameter in cosmology, influencing the early universe's structure formation and the abundance of light elements. </a:t>
                </a:r>
                <a:endParaRPr lang="en-US" dirty="0">
                  <a:latin typeface="Aptos" panose="020B0004020202020204" pitchFamily="34" charset="0"/>
                </a:endParaRPr>
              </a:p>
            </p:txBody>
          </p:sp>
        </mc:Choice>
        <mc:Fallback xmlns="">
          <p:sp>
            <p:nvSpPr>
              <p:cNvPr id="9" name="TextBox 8">
                <a:extLst>
                  <a:ext uri="{FF2B5EF4-FFF2-40B4-BE49-F238E27FC236}">
                    <a16:creationId xmlns:a16="http://schemas.microsoft.com/office/drawing/2014/main" id="{FCD12CC8-2538-EC86-EA0C-891492E49C76}"/>
                  </a:ext>
                </a:extLst>
              </p:cNvPr>
              <p:cNvSpPr txBox="1">
                <a:spLocks noRot="1" noChangeAspect="1" noMove="1" noResize="1" noEditPoints="1" noAdjustHandles="1" noChangeArrowheads="1" noChangeShapeType="1" noTextEdit="1"/>
              </p:cNvSpPr>
              <p:nvPr/>
            </p:nvSpPr>
            <p:spPr>
              <a:xfrm>
                <a:off x="392840" y="3497936"/>
                <a:ext cx="6096000" cy="2092881"/>
              </a:xfrm>
              <a:prstGeom prst="rect">
                <a:avLst/>
              </a:prstGeom>
              <a:blipFill>
                <a:blip r:embed="rId3"/>
                <a:stretch>
                  <a:fillRect l="-800" t="-1458" r="-600" b="-204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4A20ACD-8AD3-C6F9-DDB8-E50699F53B61}"/>
              </a:ext>
            </a:extLst>
          </p:cNvPr>
          <p:cNvSpPr txBox="1"/>
          <p:nvPr/>
        </p:nvSpPr>
        <p:spPr>
          <a:xfrm>
            <a:off x="363567" y="5509822"/>
            <a:ext cx="6332199" cy="1200329"/>
          </a:xfrm>
          <a:prstGeom prst="rect">
            <a:avLst/>
          </a:prstGeom>
          <a:noFill/>
        </p:spPr>
        <p:txBody>
          <a:bodyPr wrap="square">
            <a:spAutoFit/>
          </a:bodyPr>
          <a:lstStyle/>
          <a:p>
            <a:r>
              <a:rPr lang="en-US" b="0" i="0" dirty="0">
                <a:effectLst/>
                <a:latin typeface="Aptos" panose="020B0004020202020204" pitchFamily="34" charset="0"/>
              </a:rPr>
              <a:t>The baryon-to-photon ratio is directly related to the baryon density parameter, Ω</a:t>
            </a:r>
            <a:r>
              <a:rPr lang="en-US" b="0" i="0" baseline="-25000" dirty="0">
                <a:effectLst/>
                <a:latin typeface="Aptos" panose="020B0004020202020204" pitchFamily="34" charset="0"/>
              </a:rPr>
              <a:t>b</a:t>
            </a:r>
            <a:r>
              <a:rPr lang="en-US" b="0" i="0" dirty="0">
                <a:effectLst/>
                <a:latin typeface="Aptos" panose="020B0004020202020204" pitchFamily="34" charset="0"/>
              </a:rPr>
              <a:t>h², which is a measure of how much of the universe's energy density is made up of baryons. The Planck 2018 results provide a value of Ω</a:t>
            </a:r>
            <a:r>
              <a:rPr lang="en-US" b="0" i="0" baseline="-25000" dirty="0">
                <a:effectLst/>
                <a:latin typeface="Aptos" panose="020B0004020202020204" pitchFamily="34" charset="0"/>
              </a:rPr>
              <a:t>b</a:t>
            </a:r>
            <a:r>
              <a:rPr lang="en-US" b="0" i="0" dirty="0">
                <a:effectLst/>
                <a:latin typeface="Aptos" panose="020B0004020202020204" pitchFamily="34" charset="0"/>
              </a:rPr>
              <a:t>h² = 0.0224 ± 0.0001</a:t>
            </a:r>
            <a:endParaRPr lang="en-US" dirty="0">
              <a:latin typeface="Aptos" panose="020B0004020202020204" pitchFamily="34" charset="0"/>
            </a:endParaRPr>
          </a:p>
        </p:txBody>
      </p:sp>
      <p:sp>
        <p:nvSpPr>
          <p:cNvPr id="13" name="TextBox 12">
            <a:extLst>
              <a:ext uri="{FF2B5EF4-FFF2-40B4-BE49-F238E27FC236}">
                <a16:creationId xmlns:a16="http://schemas.microsoft.com/office/drawing/2014/main" id="{613B3C0F-800A-2196-5BB0-51B1CA308F52}"/>
              </a:ext>
            </a:extLst>
          </p:cNvPr>
          <p:cNvSpPr txBox="1"/>
          <p:nvPr/>
        </p:nvSpPr>
        <p:spPr>
          <a:xfrm>
            <a:off x="402671" y="1267183"/>
            <a:ext cx="5978463" cy="2308324"/>
          </a:xfrm>
          <a:prstGeom prst="rect">
            <a:avLst/>
          </a:prstGeom>
          <a:noFill/>
        </p:spPr>
        <p:txBody>
          <a:bodyPr wrap="square">
            <a:spAutoFit/>
          </a:bodyPr>
          <a:lstStyle/>
          <a:p>
            <a:r>
              <a:rPr lang="en-US" b="0" i="0" dirty="0">
                <a:solidFill>
                  <a:srgbClr val="001D35"/>
                </a:solidFill>
                <a:effectLst/>
                <a:latin typeface="Aptos" panose="020B0004020202020204" pitchFamily="34" charset="0"/>
              </a:rPr>
              <a:t>The angular power spectrum is calculated, which describes the distribution of power across different angular scales (represented by the multipole moment, </a:t>
            </a:r>
            <a:r>
              <a:rPr lang="en-US" b="0" i="1" dirty="0">
                <a:solidFill>
                  <a:srgbClr val="001D35"/>
                </a:solidFill>
                <a:effectLst/>
                <a:latin typeface="Aptos" panose="020B0004020202020204" pitchFamily="34" charset="0"/>
              </a:rPr>
              <a:t>l</a:t>
            </a:r>
            <a:r>
              <a:rPr lang="en-US" b="0" i="0" dirty="0">
                <a:solidFill>
                  <a:srgbClr val="001D35"/>
                </a:solidFill>
                <a:effectLst/>
                <a:latin typeface="Aptos" panose="020B0004020202020204" pitchFamily="34" charset="0"/>
              </a:rPr>
              <a:t>). The CMB power spectrum exhibits characteristic peaks and troughs, known as baryon acoustic oscillations (BAOs). These oscillations are essentially fossilized sound waves in the early universe, frozen in place at the time of recombination when the universe cooled sufficiently for atoms to form.</a:t>
            </a:r>
            <a:endParaRPr lang="en-US" dirty="0">
              <a:latin typeface="Aptos" panose="020B0004020202020204" pitchFamily="34" charset="0"/>
            </a:endParaRPr>
          </a:p>
        </p:txBody>
      </p:sp>
      <p:pic>
        <p:nvPicPr>
          <p:cNvPr id="6150" name="Picture 6" descr="filteranimation">
            <a:extLst>
              <a:ext uri="{FF2B5EF4-FFF2-40B4-BE49-F238E27FC236}">
                <a16:creationId xmlns:a16="http://schemas.microsoft.com/office/drawing/2014/main" id="{4A307A4F-5BC4-4ED7-8ADB-981C8B62A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535" y="3827886"/>
            <a:ext cx="4769873" cy="21464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B307EA-3ABC-37B6-268B-7F5C7ED2E1ED}"/>
              </a:ext>
            </a:extLst>
          </p:cNvPr>
          <p:cNvSpPr txBox="1"/>
          <p:nvPr/>
        </p:nvSpPr>
        <p:spPr>
          <a:xfrm>
            <a:off x="7196736" y="6068203"/>
            <a:ext cx="4967469" cy="738664"/>
          </a:xfrm>
          <a:prstGeom prst="rect">
            <a:avLst/>
          </a:prstGeom>
          <a:noFill/>
        </p:spPr>
        <p:txBody>
          <a:bodyPr wrap="square">
            <a:spAutoFit/>
          </a:bodyPr>
          <a:lstStyle/>
          <a:p>
            <a:r>
              <a:rPr lang="en-US" sz="1400" b="0" i="0" dirty="0">
                <a:effectLst/>
                <a:latin typeface="Aptos" panose="020B0004020202020204" pitchFamily="34" charset="0"/>
              </a:rPr>
              <a:t>The temperature power spectrum separates the intensity of hot and cold spots in the temperature map of different angular scales, giving information about the origins of the BAOs</a:t>
            </a:r>
            <a:r>
              <a:rPr lang="en-US" sz="1400" dirty="0">
                <a:latin typeface="Aptos" panose="020B0004020202020204" pitchFamily="34" charset="0"/>
              </a:rPr>
              <a:t>.</a:t>
            </a:r>
          </a:p>
        </p:txBody>
      </p:sp>
      <p:pic>
        <p:nvPicPr>
          <p:cNvPr id="6152" name="Picture 8" descr="baryon fraction, CMB">
            <a:extLst>
              <a:ext uri="{FF2B5EF4-FFF2-40B4-BE49-F238E27FC236}">
                <a16:creationId xmlns:a16="http://schemas.microsoft.com/office/drawing/2014/main" id="{F29966AD-AE0A-4444-A4B8-7BA529867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3921760"/>
            <a:ext cx="2718208" cy="207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circle(in)">
                                      <p:cBhvr>
                                        <p:cTn id="7"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3"/>
          <p:cNvSpPr/>
          <p:nvPr/>
        </p:nvSpPr>
        <p:spPr>
          <a:xfrm>
            <a:off x="0" y="0"/>
            <a:ext cx="12192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S</a:t>
            </a:r>
            <a:endParaRPr sz="1800">
              <a:solidFill>
                <a:schemeClr val="dk1"/>
              </a:solidFill>
              <a:latin typeface="Arial"/>
              <a:ea typeface="Arial"/>
              <a:cs typeface="Arial"/>
              <a:sym typeface="Arial"/>
            </a:endParaRPr>
          </a:p>
        </p:txBody>
      </p:sp>
      <p:sp>
        <p:nvSpPr>
          <p:cNvPr id="418" name="Google Shape;418;p23"/>
          <p:cNvSpPr txBox="1"/>
          <p:nvPr/>
        </p:nvSpPr>
        <p:spPr>
          <a:xfrm>
            <a:off x="304800" y="265113"/>
            <a:ext cx="11125200" cy="1143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4000"/>
              <a:buFont typeface="Calibri"/>
              <a:buNone/>
            </a:pPr>
            <a:r>
              <a:rPr lang="en-US" sz="4000" dirty="0">
                <a:solidFill>
                  <a:schemeClr val="lt1"/>
                </a:solidFill>
                <a:latin typeface="Calibri"/>
                <a:ea typeface="Calibri"/>
                <a:cs typeface="Calibri"/>
                <a:sym typeface="Calibri"/>
              </a:rPr>
              <a:t>Is this important beyond Big Bang?</a:t>
            </a:r>
            <a:endParaRPr dirty="0"/>
          </a:p>
          <a:p>
            <a:pPr marL="0" marR="0" lvl="0" indent="0" algn="r" rtl="0">
              <a:spcBef>
                <a:spcPts val="0"/>
              </a:spcBef>
              <a:spcAft>
                <a:spcPts val="0"/>
              </a:spcAft>
              <a:buClr>
                <a:schemeClr val="lt1"/>
              </a:buClr>
              <a:buSzPts val="4000"/>
              <a:buFont typeface="Calibri"/>
              <a:buNone/>
            </a:pPr>
            <a:r>
              <a:rPr lang="en-US" sz="4000" dirty="0">
                <a:solidFill>
                  <a:schemeClr val="lt1"/>
                </a:solidFill>
                <a:latin typeface="Calibri"/>
                <a:ea typeface="Calibri"/>
                <a:cs typeface="Calibri"/>
                <a:sym typeface="Calibri"/>
              </a:rPr>
              <a:t>Dissociation of elements at high temperature and density conditions?</a:t>
            </a:r>
            <a:endParaRPr sz="1800" dirty="0">
              <a:solidFill>
                <a:schemeClr val="dk1"/>
              </a:solidFill>
              <a:latin typeface="Arial"/>
              <a:ea typeface="Arial"/>
              <a:cs typeface="Arial"/>
              <a:sym typeface="Arial"/>
            </a:endParaRPr>
          </a:p>
        </p:txBody>
      </p:sp>
      <p:pic>
        <p:nvPicPr>
          <p:cNvPr id="419" name="Google Shape;419;p23"/>
          <p:cNvPicPr preferRelativeResize="0"/>
          <p:nvPr/>
        </p:nvPicPr>
        <p:blipFill rotWithShape="1">
          <a:blip r:embed="rId3">
            <a:alphaModFix/>
          </a:blip>
          <a:srcRect r="5000"/>
          <a:stretch/>
        </p:blipFill>
        <p:spPr>
          <a:xfrm>
            <a:off x="304800" y="1673226"/>
            <a:ext cx="4572001" cy="4812633"/>
          </a:xfrm>
          <a:prstGeom prst="rect">
            <a:avLst/>
          </a:prstGeom>
          <a:noFill/>
          <a:ln>
            <a:noFill/>
          </a:ln>
        </p:spPr>
      </p:pic>
      <p:pic>
        <p:nvPicPr>
          <p:cNvPr id="420" name="Google Shape;420;p23"/>
          <p:cNvPicPr preferRelativeResize="0"/>
          <p:nvPr/>
        </p:nvPicPr>
        <p:blipFill rotWithShape="1">
          <a:blip r:embed="rId4">
            <a:alphaModFix/>
          </a:blip>
          <a:srcRect l="18333"/>
          <a:stretch/>
        </p:blipFill>
        <p:spPr>
          <a:xfrm>
            <a:off x="4572000" y="1600200"/>
            <a:ext cx="7620000" cy="4886325"/>
          </a:xfrm>
          <a:prstGeom prst="rect">
            <a:avLst/>
          </a:prstGeom>
          <a:noFill/>
          <a:ln>
            <a:noFill/>
          </a:ln>
        </p:spPr>
      </p:pic>
      <p:sp>
        <p:nvSpPr>
          <p:cNvPr id="421" name="Google Shape;421;p23"/>
          <p:cNvSpPr txBox="1"/>
          <p:nvPr/>
        </p:nvSpPr>
        <p:spPr>
          <a:xfrm>
            <a:off x="612775" y="5715000"/>
            <a:ext cx="38830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DA4FF"/>
              </a:buClr>
              <a:buSzPts val="3200"/>
              <a:buFont typeface="Calibri"/>
              <a:buNone/>
            </a:pPr>
            <a:r>
              <a:rPr lang="en-US" sz="3200">
                <a:solidFill>
                  <a:srgbClr val="6DA4FF"/>
                </a:solidFill>
                <a:latin typeface="Calibri"/>
                <a:ea typeface="Calibri"/>
                <a:cs typeface="Calibri"/>
                <a:sym typeface="Calibri"/>
              </a:rPr>
              <a:t>Neutrino driven wind</a:t>
            </a:r>
            <a:endParaRPr sz="1800">
              <a:solidFill>
                <a:schemeClr val="dk1"/>
              </a:solidFill>
              <a:latin typeface="Arial"/>
              <a:ea typeface="Arial"/>
              <a:cs typeface="Arial"/>
              <a:sym typeface="Arial"/>
            </a:endParaRPr>
          </a:p>
        </p:txBody>
      </p:sp>
      <p:sp>
        <p:nvSpPr>
          <p:cNvPr id="422" name="Google Shape;422;p23"/>
          <p:cNvSpPr txBox="1"/>
          <p:nvPr/>
        </p:nvSpPr>
        <p:spPr>
          <a:xfrm>
            <a:off x="7315200" y="5709663"/>
            <a:ext cx="3886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DE4CE"/>
              </a:buClr>
              <a:buSzPts val="3200"/>
              <a:buFont typeface="Calibri"/>
              <a:buNone/>
            </a:pPr>
            <a:r>
              <a:rPr lang="en-US" sz="3200">
                <a:solidFill>
                  <a:srgbClr val="FDE4CE"/>
                </a:solidFill>
                <a:latin typeface="Calibri"/>
                <a:ea typeface="Calibri"/>
                <a:cs typeface="Calibri"/>
                <a:sym typeface="Calibri"/>
              </a:rPr>
              <a:t>Merging neutron stars</a:t>
            </a:r>
            <a:endParaRPr sz="18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4"/>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Play"/>
              <a:buNone/>
            </a:pPr>
            <a:r>
              <a:rPr lang="en-US" dirty="0">
                <a:solidFill>
                  <a:srgbClr val="C00000"/>
                </a:solidFill>
              </a:rPr>
              <a:t>Rapidly expanding high density matter</a:t>
            </a:r>
            <a:endParaRPr dirty="0"/>
          </a:p>
        </p:txBody>
      </p:sp>
      <p:sp>
        <p:nvSpPr>
          <p:cNvPr id="429" name="Google Shape;429;p24"/>
          <p:cNvSpPr txBox="1"/>
          <p:nvPr/>
        </p:nvSpPr>
        <p:spPr>
          <a:xfrm>
            <a:off x="308108" y="1097665"/>
            <a:ext cx="1188389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Core Collapse Supernova or neutron star merger conditions rebuilding heavier elements in the neutrino driven expansion phase in statistical equilibrium. The onset is delayed by A=5 and A=8 mass gap, which needs to be bridged within milliseconds</a:t>
            </a:r>
            <a:endParaRPr dirty="0"/>
          </a:p>
        </p:txBody>
      </p:sp>
      <p:pic>
        <p:nvPicPr>
          <p:cNvPr id="430" name="Google Shape;430;p24" descr="Illuminated_line_volume_supernova"/>
          <p:cNvPicPr preferRelativeResize="0"/>
          <p:nvPr/>
        </p:nvPicPr>
        <p:blipFill rotWithShape="1">
          <a:blip r:embed="rId3">
            <a:alphaModFix/>
          </a:blip>
          <a:srcRect/>
          <a:stretch/>
        </p:blipFill>
        <p:spPr>
          <a:xfrm>
            <a:off x="308109" y="2633493"/>
            <a:ext cx="3451429" cy="3451429"/>
          </a:xfrm>
          <a:prstGeom prst="rect">
            <a:avLst/>
          </a:prstGeom>
          <a:noFill/>
          <a:ln>
            <a:noFill/>
          </a:ln>
        </p:spPr>
      </p:pic>
      <p:pic>
        <p:nvPicPr>
          <p:cNvPr id="431" name="Google Shape;431;p24"/>
          <p:cNvPicPr preferRelativeResize="0"/>
          <p:nvPr/>
        </p:nvPicPr>
        <p:blipFill rotWithShape="1">
          <a:blip r:embed="rId4">
            <a:alphaModFix/>
          </a:blip>
          <a:srcRect/>
          <a:stretch/>
        </p:blipFill>
        <p:spPr>
          <a:xfrm>
            <a:off x="3676990" y="2491935"/>
            <a:ext cx="4948212" cy="4066812"/>
          </a:xfrm>
          <a:prstGeom prst="rect">
            <a:avLst/>
          </a:prstGeom>
          <a:noFill/>
          <a:ln>
            <a:noFill/>
          </a:ln>
        </p:spPr>
      </p:pic>
      <p:sp>
        <p:nvSpPr>
          <p:cNvPr id="432" name="Google Shape;432;p24"/>
          <p:cNvSpPr txBox="1"/>
          <p:nvPr/>
        </p:nvSpPr>
        <p:spPr>
          <a:xfrm>
            <a:off x="8266794" y="5241764"/>
            <a:ext cx="407225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C00000"/>
                </a:solidFill>
                <a:latin typeface="Arial"/>
                <a:ea typeface="Arial"/>
                <a:cs typeface="Arial"/>
                <a:sym typeface="Arial"/>
              </a:rPr>
              <a:t>Conversion from p, n, α to </a:t>
            </a:r>
            <a:r>
              <a:rPr lang="en-US" sz="2400" baseline="30000" dirty="0">
                <a:solidFill>
                  <a:srgbClr val="C00000"/>
                </a:solidFill>
                <a:latin typeface="Arial"/>
                <a:ea typeface="Arial"/>
                <a:cs typeface="Arial"/>
                <a:sym typeface="Arial"/>
              </a:rPr>
              <a:t>3</a:t>
            </a:r>
            <a:r>
              <a:rPr lang="en-US" sz="2400" dirty="0">
                <a:solidFill>
                  <a:srgbClr val="C00000"/>
                </a:solidFill>
                <a:latin typeface="Arial"/>
                <a:ea typeface="Arial"/>
                <a:cs typeface="Arial"/>
                <a:sym typeface="Arial"/>
              </a:rPr>
              <a:t>He, </a:t>
            </a:r>
            <a:r>
              <a:rPr lang="en-US" sz="2400" baseline="30000" dirty="0">
                <a:solidFill>
                  <a:srgbClr val="C00000"/>
                </a:solidFill>
                <a:latin typeface="Arial"/>
                <a:ea typeface="Arial"/>
                <a:cs typeface="Arial"/>
                <a:sym typeface="Arial"/>
              </a:rPr>
              <a:t>7</a:t>
            </a:r>
            <a:r>
              <a:rPr lang="en-US" sz="2400" dirty="0">
                <a:solidFill>
                  <a:srgbClr val="C00000"/>
                </a:solidFill>
                <a:latin typeface="Arial"/>
                <a:ea typeface="Arial"/>
                <a:cs typeface="Arial"/>
                <a:sym typeface="Arial"/>
              </a:rPr>
              <a:t>Li, </a:t>
            </a:r>
            <a:r>
              <a:rPr lang="en-US" sz="2400" baseline="30000" dirty="0">
                <a:solidFill>
                  <a:srgbClr val="C00000"/>
                </a:solidFill>
                <a:latin typeface="Arial"/>
                <a:ea typeface="Arial"/>
                <a:cs typeface="Arial"/>
                <a:sym typeface="Arial"/>
              </a:rPr>
              <a:t>9</a:t>
            </a:r>
            <a:r>
              <a:rPr lang="en-US" sz="2400" dirty="0">
                <a:solidFill>
                  <a:srgbClr val="C00000"/>
                </a:solidFill>
                <a:latin typeface="Arial"/>
                <a:ea typeface="Arial"/>
                <a:cs typeface="Arial"/>
                <a:sym typeface="Arial"/>
              </a:rPr>
              <a:t>Be, </a:t>
            </a:r>
            <a:r>
              <a:rPr lang="en-US" sz="2400" baseline="30000" dirty="0">
                <a:solidFill>
                  <a:srgbClr val="C00000"/>
                </a:solidFill>
                <a:latin typeface="Arial"/>
                <a:ea typeface="Arial"/>
                <a:cs typeface="Arial"/>
                <a:sym typeface="Arial"/>
              </a:rPr>
              <a:t>10</a:t>
            </a:r>
            <a:r>
              <a:rPr lang="en-US" sz="2400" dirty="0">
                <a:solidFill>
                  <a:srgbClr val="C00000"/>
                </a:solidFill>
                <a:latin typeface="Arial"/>
                <a:ea typeface="Arial"/>
                <a:cs typeface="Arial"/>
                <a:sym typeface="Arial"/>
              </a:rPr>
              <a:t>B, </a:t>
            </a:r>
            <a:r>
              <a:rPr lang="en-US" sz="2400" baseline="30000" dirty="0">
                <a:solidFill>
                  <a:srgbClr val="C00000"/>
                </a:solidFill>
                <a:latin typeface="Arial"/>
                <a:ea typeface="Arial"/>
                <a:cs typeface="Arial"/>
                <a:sym typeface="Arial"/>
              </a:rPr>
              <a:t>14</a:t>
            </a:r>
            <a:r>
              <a:rPr lang="en-US" sz="2400" dirty="0">
                <a:solidFill>
                  <a:srgbClr val="C00000"/>
                </a:solidFill>
                <a:latin typeface="Arial"/>
                <a:ea typeface="Arial"/>
                <a:cs typeface="Arial"/>
                <a:sym typeface="Arial"/>
              </a:rPr>
              <a:t>N with delayed release of neutrons to trigger light r-process!</a:t>
            </a:r>
            <a:endParaRPr dirty="0"/>
          </a:p>
        </p:txBody>
      </p:sp>
      <p:pic>
        <p:nvPicPr>
          <p:cNvPr id="433" name="Google Shape;433;p24" descr="fig1_nse"/>
          <p:cNvPicPr preferRelativeResize="0"/>
          <p:nvPr/>
        </p:nvPicPr>
        <p:blipFill rotWithShape="1">
          <a:blip r:embed="rId5">
            <a:alphaModFix/>
          </a:blip>
          <a:srcRect/>
          <a:stretch/>
        </p:blipFill>
        <p:spPr>
          <a:xfrm>
            <a:off x="8432464" y="2366887"/>
            <a:ext cx="3548174" cy="2790744"/>
          </a:xfrm>
          <a:prstGeom prst="rect">
            <a:avLst/>
          </a:prstGeom>
          <a:noFill/>
          <a:ln>
            <a:noFill/>
          </a:ln>
        </p:spPr>
      </p:pic>
      <p:sp>
        <p:nvSpPr>
          <p:cNvPr id="434" name="Google Shape;434;p24"/>
          <p:cNvSpPr/>
          <p:nvPr/>
        </p:nvSpPr>
        <p:spPr>
          <a:xfrm>
            <a:off x="10848127" y="2838203"/>
            <a:ext cx="612551" cy="219785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1697482" y="24842"/>
            <a:ext cx="91658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Play"/>
              <a:buNone/>
            </a:pPr>
            <a:r>
              <a:rPr lang="en-US" dirty="0">
                <a:solidFill>
                  <a:srgbClr val="C00000"/>
                </a:solidFill>
              </a:rPr>
              <a:t>Neutron-proton ratio versus time</a:t>
            </a:r>
            <a:endParaRPr dirty="0"/>
          </a:p>
        </p:txBody>
      </p:sp>
      <p:pic>
        <p:nvPicPr>
          <p:cNvPr id="143" name="Google Shape;143;p5"/>
          <p:cNvPicPr preferRelativeResize="0"/>
          <p:nvPr/>
        </p:nvPicPr>
        <p:blipFill rotWithShape="1">
          <a:blip r:embed="rId3">
            <a:alphaModFix/>
          </a:blip>
          <a:srcRect/>
          <a:stretch/>
        </p:blipFill>
        <p:spPr>
          <a:xfrm>
            <a:off x="1780443" y="1473391"/>
            <a:ext cx="4152900" cy="2476500"/>
          </a:xfrm>
          <a:prstGeom prst="rect">
            <a:avLst/>
          </a:prstGeom>
          <a:noFill/>
          <a:ln>
            <a:noFill/>
          </a:ln>
        </p:spPr>
      </p:pic>
      <p:sp>
        <p:nvSpPr>
          <p:cNvPr id="144" name="Google Shape;144;p5"/>
          <p:cNvSpPr txBox="1"/>
          <p:nvPr/>
        </p:nvSpPr>
        <p:spPr>
          <a:xfrm>
            <a:off x="1753332" y="4355804"/>
            <a:ext cx="4261339" cy="1271823"/>
          </a:xfrm>
          <a:prstGeom prst="rect">
            <a:avLst/>
          </a:prstGeom>
          <a:blipFill rotWithShape="1">
            <a:blip r:embed="rId4">
              <a:alphaModFix/>
            </a:blip>
            <a:stretch>
              <a:fillRect l="-889" t="-19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latin typeface="Arial"/>
                <a:ea typeface="Arial"/>
                <a:cs typeface="Arial"/>
                <a:sym typeface="Arial"/>
              </a:rPr>
              <a:t> </a:t>
            </a:r>
            <a:endParaRPr sz="2800"/>
          </a:p>
        </p:txBody>
      </p:sp>
      <p:sp>
        <p:nvSpPr>
          <p:cNvPr id="145" name="Google Shape;145;p5"/>
          <p:cNvSpPr txBox="1"/>
          <p:nvPr/>
        </p:nvSpPr>
        <p:spPr>
          <a:xfrm>
            <a:off x="1244310" y="6033540"/>
            <a:ext cx="101239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Arial"/>
                <a:ea typeface="Arial"/>
                <a:cs typeface="Arial"/>
                <a:sym typeface="Arial"/>
              </a:rPr>
              <a:t>The actual half-life is a bit of a mystery. One method measures it as 615.3 seconds, plus or minus 2.2 seconds. Another method measures it as 608.9 seconds, plus or minus 0.8 second.</a:t>
            </a:r>
            <a:endParaRPr/>
          </a:p>
        </p:txBody>
      </p:sp>
      <p:grpSp>
        <p:nvGrpSpPr>
          <p:cNvPr id="146" name="Google Shape;146;p5"/>
          <p:cNvGrpSpPr/>
          <p:nvPr/>
        </p:nvGrpSpPr>
        <p:grpSpPr>
          <a:xfrm>
            <a:off x="6096000" y="1320517"/>
            <a:ext cx="4398518" cy="4631001"/>
            <a:chOff x="4572000" y="1320516"/>
            <a:chExt cx="4398518" cy="4631001"/>
          </a:xfrm>
        </p:grpSpPr>
        <p:pic>
          <p:nvPicPr>
            <p:cNvPr id="147" name="Google Shape;147;p5"/>
            <p:cNvPicPr preferRelativeResize="0"/>
            <p:nvPr/>
          </p:nvPicPr>
          <p:blipFill rotWithShape="1">
            <a:blip r:embed="rId5">
              <a:alphaModFix/>
            </a:blip>
            <a:srcRect b="-2194"/>
            <a:stretch/>
          </p:blipFill>
          <p:spPr>
            <a:xfrm>
              <a:off x="4572000" y="1320516"/>
              <a:ext cx="4398518" cy="4427142"/>
            </a:xfrm>
            <a:prstGeom prst="rect">
              <a:avLst/>
            </a:prstGeom>
            <a:noFill/>
            <a:ln>
              <a:noFill/>
            </a:ln>
          </p:spPr>
        </p:pic>
        <p:sp>
          <p:nvSpPr>
            <p:cNvPr id="148" name="Google Shape;148;p5"/>
            <p:cNvSpPr txBox="1"/>
            <p:nvPr/>
          </p:nvSpPr>
          <p:spPr>
            <a:xfrm>
              <a:off x="6373153" y="5659129"/>
              <a:ext cx="1319785"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chemeClr val="dk1"/>
                  </a:solidFill>
                  <a:latin typeface="Times New Roman"/>
                  <a:ea typeface="Times New Roman"/>
                  <a:cs typeface="Times New Roman"/>
                  <a:sym typeface="Times New Roman"/>
                </a:rPr>
                <a:t>Time in seconds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6D889B88-B458-C995-BC01-495414A74FA9}"/>
            </a:ext>
          </a:extLst>
        </p:cNvPr>
        <p:cNvGrpSpPr/>
        <p:nvPr/>
      </p:nvGrpSpPr>
      <p:grpSpPr>
        <a:xfrm>
          <a:off x="0" y="0"/>
          <a:ext cx="0" cy="0"/>
          <a:chOff x="0" y="0"/>
          <a:chExt cx="0" cy="0"/>
        </a:xfrm>
      </p:grpSpPr>
      <p:pic>
        <p:nvPicPr>
          <p:cNvPr id="171" name="Google Shape;171;p8">
            <a:extLst>
              <a:ext uri="{FF2B5EF4-FFF2-40B4-BE49-F238E27FC236}">
                <a16:creationId xmlns:a16="http://schemas.microsoft.com/office/drawing/2014/main" id="{D382D4C3-0502-360E-64F6-DCACCE45F00F}"/>
              </a:ext>
            </a:extLst>
          </p:cNvPr>
          <p:cNvPicPr preferRelativeResize="0"/>
          <p:nvPr/>
        </p:nvPicPr>
        <p:blipFill rotWithShape="1">
          <a:blip r:embed="rId3">
            <a:alphaModFix/>
          </a:blip>
          <a:srcRect/>
          <a:stretch/>
        </p:blipFill>
        <p:spPr>
          <a:xfrm>
            <a:off x="271219" y="235719"/>
            <a:ext cx="11476495" cy="6291683"/>
          </a:xfrm>
          <a:prstGeom prst="rect">
            <a:avLst/>
          </a:prstGeom>
          <a:noFill/>
          <a:ln>
            <a:noFill/>
          </a:ln>
        </p:spPr>
      </p:pic>
      <p:sp>
        <p:nvSpPr>
          <p:cNvPr id="172" name="Google Shape;172;p8">
            <a:extLst>
              <a:ext uri="{FF2B5EF4-FFF2-40B4-BE49-F238E27FC236}">
                <a16:creationId xmlns:a16="http://schemas.microsoft.com/office/drawing/2014/main" id="{FBAB7574-133D-7ECA-4564-42940B2BD2CE}"/>
              </a:ext>
            </a:extLst>
          </p:cNvPr>
          <p:cNvSpPr txBox="1"/>
          <p:nvPr/>
        </p:nvSpPr>
        <p:spPr>
          <a:xfrm>
            <a:off x="3875320" y="4990454"/>
            <a:ext cx="8490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a:ea typeface="Arial"/>
                <a:cs typeface="Arial"/>
                <a:sym typeface="Arial"/>
              </a:rPr>
              <a:t>n , p</a:t>
            </a:r>
            <a:endParaRPr dirty="0"/>
          </a:p>
        </p:txBody>
      </p:sp>
      <p:sp>
        <p:nvSpPr>
          <p:cNvPr id="2" name="TextBox 1">
            <a:extLst>
              <a:ext uri="{FF2B5EF4-FFF2-40B4-BE49-F238E27FC236}">
                <a16:creationId xmlns:a16="http://schemas.microsoft.com/office/drawing/2014/main" id="{4E0D8692-E508-2D9A-7A81-811596BB8244}"/>
              </a:ext>
            </a:extLst>
          </p:cNvPr>
          <p:cNvSpPr txBox="1"/>
          <p:nvPr/>
        </p:nvSpPr>
        <p:spPr>
          <a:xfrm>
            <a:off x="7056120" y="6327347"/>
            <a:ext cx="4262705" cy="400110"/>
          </a:xfrm>
          <a:prstGeom prst="rect">
            <a:avLst/>
          </a:prstGeom>
          <a:noFill/>
        </p:spPr>
        <p:txBody>
          <a:bodyPr wrap="none" rtlCol="0">
            <a:spAutoFit/>
          </a:bodyPr>
          <a:lstStyle/>
          <a:p>
            <a:r>
              <a:rPr lang="en-US" sz="2000" dirty="0">
                <a:solidFill>
                  <a:srgbClr val="7030A0"/>
                </a:solidFill>
              </a:rPr>
              <a:t>H, </a:t>
            </a:r>
            <a:r>
              <a:rPr lang="en-US" sz="2000" baseline="30000" dirty="0">
                <a:solidFill>
                  <a:srgbClr val="7030A0"/>
                </a:solidFill>
              </a:rPr>
              <a:t>2</a:t>
            </a:r>
            <a:r>
              <a:rPr lang="en-US" sz="2000" dirty="0">
                <a:solidFill>
                  <a:srgbClr val="7030A0"/>
                </a:solidFill>
              </a:rPr>
              <a:t>H, </a:t>
            </a:r>
            <a:r>
              <a:rPr lang="en-US" sz="2000" baseline="30000" dirty="0">
                <a:solidFill>
                  <a:srgbClr val="7030A0"/>
                </a:solidFill>
              </a:rPr>
              <a:t>3</a:t>
            </a:r>
            <a:r>
              <a:rPr lang="en-US" sz="2000" dirty="0">
                <a:solidFill>
                  <a:srgbClr val="7030A0"/>
                </a:solidFill>
              </a:rPr>
              <a:t>H, </a:t>
            </a:r>
            <a:r>
              <a:rPr lang="en-US" sz="2000" baseline="30000" dirty="0">
                <a:solidFill>
                  <a:srgbClr val="7030A0"/>
                </a:solidFill>
              </a:rPr>
              <a:t>3</a:t>
            </a:r>
            <a:r>
              <a:rPr lang="en-US" sz="2000" dirty="0">
                <a:solidFill>
                  <a:srgbClr val="7030A0"/>
                </a:solidFill>
              </a:rPr>
              <a:t>He, </a:t>
            </a:r>
            <a:r>
              <a:rPr lang="en-US" sz="2000" baseline="30000" dirty="0">
                <a:solidFill>
                  <a:srgbClr val="7030A0"/>
                </a:solidFill>
              </a:rPr>
              <a:t>4</a:t>
            </a:r>
            <a:r>
              <a:rPr lang="en-US" sz="2000" dirty="0">
                <a:solidFill>
                  <a:srgbClr val="7030A0"/>
                </a:solidFill>
              </a:rPr>
              <a:t>He, </a:t>
            </a:r>
            <a:r>
              <a:rPr lang="en-US" sz="2000" baseline="30000" dirty="0">
                <a:solidFill>
                  <a:srgbClr val="7030A0"/>
                </a:solidFill>
              </a:rPr>
              <a:t>6</a:t>
            </a:r>
            <a:r>
              <a:rPr lang="en-US" sz="2000" dirty="0">
                <a:solidFill>
                  <a:srgbClr val="7030A0"/>
                </a:solidFill>
              </a:rPr>
              <a:t>Li, </a:t>
            </a:r>
            <a:r>
              <a:rPr lang="en-US" sz="2000" baseline="30000" dirty="0">
                <a:solidFill>
                  <a:srgbClr val="7030A0"/>
                </a:solidFill>
              </a:rPr>
              <a:t>7</a:t>
            </a:r>
            <a:r>
              <a:rPr lang="en-US" sz="2000" dirty="0">
                <a:solidFill>
                  <a:srgbClr val="7030A0"/>
                </a:solidFill>
              </a:rPr>
              <a:t>Li, and </a:t>
            </a:r>
            <a:r>
              <a:rPr lang="en-US" sz="2000" baseline="30000" dirty="0">
                <a:solidFill>
                  <a:srgbClr val="7030A0"/>
                </a:solidFill>
              </a:rPr>
              <a:t>7</a:t>
            </a:r>
            <a:r>
              <a:rPr lang="en-US" sz="2000" dirty="0">
                <a:solidFill>
                  <a:srgbClr val="7030A0"/>
                </a:solidFill>
              </a:rPr>
              <a:t>Be</a:t>
            </a:r>
          </a:p>
        </p:txBody>
      </p:sp>
    </p:spTree>
    <p:extLst>
      <p:ext uri="{BB962C8B-B14F-4D97-AF65-F5344CB8AC3E}">
        <p14:creationId xmlns:p14="http://schemas.microsoft.com/office/powerpoint/2010/main" val="203508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509C-870D-48C4-0426-FFB810A3952D}"/>
              </a:ext>
            </a:extLst>
          </p:cNvPr>
          <p:cNvSpPr>
            <a:spLocks noGrp="1"/>
          </p:cNvSpPr>
          <p:nvPr>
            <p:ph type="title"/>
          </p:nvPr>
        </p:nvSpPr>
        <p:spPr>
          <a:xfrm>
            <a:off x="556972" y="187601"/>
            <a:ext cx="11685147" cy="1325563"/>
          </a:xfrm>
        </p:spPr>
        <p:txBody>
          <a:bodyPr>
            <a:normAutofit/>
          </a:bodyPr>
          <a:lstStyle/>
          <a:p>
            <a:r>
              <a:rPr lang="en-US" dirty="0">
                <a:solidFill>
                  <a:srgbClr val="0070C0"/>
                </a:solidFill>
                <a:latin typeface="Aptos" panose="020B0004020202020204" pitchFamily="34" charset="0"/>
                <a:cs typeface="Times New Roman" panose="02020603050405020304" pitchFamily="18" charset="0"/>
              </a:rPr>
              <a:t>The Onset of Nucleosynthesis </a:t>
            </a:r>
            <a:r>
              <a:rPr lang="en-US" sz="3200" dirty="0">
                <a:solidFill>
                  <a:srgbClr val="0070C0"/>
                </a:solidFill>
                <a:latin typeface="Aptos" panose="020B0004020202020204" pitchFamily="34" charset="0"/>
                <a:cs typeface="Times New Roman" panose="02020603050405020304" pitchFamily="18" charset="0"/>
              </a:rPr>
              <a:t>in the Third Minute</a:t>
            </a:r>
          </a:p>
        </p:txBody>
      </p:sp>
      <p:pic>
        <p:nvPicPr>
          <p:cNvPr id="4" name="Picture 3">
            <a:extLst>
              <a:ext uri="{FF2B5EF4-FFF2-40B4-BE49-F238E27FC236}">
                <a16:creationId xmlns:a16="http://schemas.microsoft.com/office/drawing/2014/main" id="{F9F5615A-A043-497D-816D-D83161338F77}"/>
              </a:ext>
            </a:extLst>
          </p:cNvPr>
          <p:cNvPicPr>
            <a:picLocks noChangeAspect="1"/>
          </p:cNvPicPr>
          <p:nvPr/>
        </p:nvPicPr>
        <p:blipFill rotWithShape="1">
          <a:blip r:embed="rId3">
            <a:extLst>
              <a:ext uri="{28A0092B-C50C-407E-A947-70E740481C1C}">
                <a14:useLocalDpi xmlns:a14="http://schemas.microsoft.com/office/drawing/2010/main" val="0"/>
              </a:ext>
            </a:extLst>
          </a:blip>
          <a:srcRect b="63191"/>
          <a:stretch/>
        </p:blipFill>
        <p:spPr>
          <a:xfrm>
            <a:off x="1524000" y="2050150"/>
            <a:ext cx="3761678" cy="745804"/>
          </a:xfrm>
          <a:prstGeom prst="rect">
            <a:avLst/>
          </a:prstGeom>
        </p:spPr>
      </p:pic>
      <p:pic>
        <p:nvPicPr>
          <p:cNvPr id="10" name="Picture 9">
            <a:extLst>
              <a:ext uri="{FF2B5EF4-FFF2-40B4-BE49-F238E27FC236}">
                <a16:creationId xmlns:a16="http://schemas.microsoft.com/office/drawing/2014/main" id="{DDE65ECD-57D5-423B-BD2A-82A5D7E54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622" y="1646939"/>
            <a:ext cx="5284177" cy="1552227"/>
          </a:xfrm>
          <a:prstGeom prst="rect">
            <a:avLst/>
          </a:prstGeom>
        </p:spPr>
      </p:pic>
      <p:sp>
        <p:nvSpPr>
          <p:cNvPr id="12" name="TextBox 11">
            <a:extLst>
              <a:ext uri="{FF2B5EF4-FFF2-40B4-BE49-F238E27FC236}">
                <a16:creationId xmlns:a16="http://schemas.microsoft.com/office/drawing/2014/main" id="{D5D9462B-BE7C-41F2-B2B2-968C4E810A67}"/>
              </a:ext>
            </a:extLst>
          </p:cNvPr>
          <p:cNvSpPr txBox="1"/>
          <p:nvPr/>
        </p:nvSpPr>
        <p:spPr>
          <a:xfrm>
            <a:off x="1101213" y="2980059"/>
            <a:ext cx="10530348" cy="1015663"/>
          </a:xfrm>
          <a:prstGeom prst="rect">
            <a:avLst/>
          </a:prstGeom>
          <a:noFill/>
        </p:spPr>
        <p:txBody>
          <a:bodyPr wrap="square" rtlCol="0">
            <a:spAutoFit/>
          </a:bodyPr>
          <a:lstStyle/>
          <a:p>
            <a:r>
              <a:rPr lang="en-US" sz="2000" dirty="0"/>
              <a:t>The deuteron can be considered as excited state </a:t>
            </a:r>
          </a:p>
          <a:p>
            <a:r>
              <a:rPr lang="en-US" sz="2000" dirty="0"/>
              <a:t>of the </a:t>
            </a:r>
            <a:r>
              <a:rPr lang="en-US" sz="2000" dirty="0" err="1"/>
              <a:t>n+p</a:t>
            </a:r>
            <a:r>
              <a:rPr lang="en-US" sz="2000" dirty="0"/>
              <a:t> two particle system  and initially there is a balance between proton and neutron fusion and photodisintegration!</a:t>
            </a:r>
            <a:r>
              <a:rPr lang="en-US" sz="2000" dirty="0">
                <a:solidFill>
                  <a:srgbClr val="000000"/>
                </a:solidFill>
              </a:rPr>
              <a:t> </a:t>
            </a:r>
            <a:endParaRPr lang="en-US" sz="200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CC926F-6115-42F2-BC83-1358EC2F3AAF}"/>
                  </a:ext>
                </a:extLst>
              </p:cNvPr>
              <p:cNvSpPr txBox="1"/>
              <p:nvPr/>
            </p:nvSpPr>
            <p:spPr>
              <a:xfrm>
                <a:off x="1735015" y="4085324"/>
                <a:ext cx="8792308" cy="2625783"/>
              </a:xfrm>
              <a:prstGeom prst="rect">
                <a:avLst/>
              </a:prstGeom>
              <a:noFill/>
            </p:spPr>
            <p:txBody>
              <a:bodyPr wrap="square" rtlCol="0">
                <a:spAutoFit/>
              </a:bodyPr>
              <a:lstStyle/>
              <a:p>
                <a14:m>
                  <m:oMath xmlns:m="http://schemas.openxmlformats.org/officeDocument/2006/math">
                    <m:sSub>
                      <m:sSubPr>
                        <m:ctrlPr>
                          <a:rPr lang="en-US" sz="2000" i="1">
                            <a:solidFill>
                              <a:srgbClr val="000000"/>
                            </a:solidFill>
                            <a:latin typeface="Cambria Math" panose="02040503050406030204" pitchFamily="18" charset="0"/>
                            <a:ea typeface="Cambria Math" panose="02040503050406030204" pitchFamily="18" charset="0"/>
                          </a:rPr>
                        </m:ctrlPr>
                      </m:sSubPr>
                      <m:e>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𝑁</m:t>
                                    </m:r>
                                  </m:e>
                                  <m:sub>
                                    <m:r>
                                      <a:rPr lang="en-US" sz="2000" i="1">
                                        <a:solidFill>
                                          <a:srgbClr val="000000"/>
                                        </a:solidFill>
                                        <a:latin typeface="Cambria Math" panose="02040503050406030204" pitchFamily="18" charset="0"/>
                                        <a:ea typeface="Cambria Math" panose="02040503050406030204" pitchFamily="18" charset="0"/>
                                      </a:rPr>
                                      <m:t>1</m:t>
                                    </m:r>
                                  </m:sub>
                                </m:sSub>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𝑁</m:t>
                                    </m:r>
                                  </m:e>
                                  <m:sub>
                                    <m:r>
                                      <a:rPr lang="en-US" sz="2000" i="1">
                                        <a:solidFill>
                                          <a:srgbClr val="000000"/>
                                        </a:solidFill>
                                        <a:latin typeface="Cambria Math" panose="02040503050406030204" pitchFamily="18" charset="0"/>
                                        <a:ea typeface="Cambria Math" panose="02040503050406030204" pitchFamily="18" charset="0"/>
                                      </a:rPr>
                                      <m:t>2</m:t>
                                    </m:r>
                                  </m:sub>
                                </m:sSub>
                              </m:num>
                              <m:den>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𝑁</m:t>
                                    </m:r>
                                  </m:e>
                                  <m:sub>
                                    <m:r>
                                      <a:rPr lang="en-US" sz="2000" i="1">
                                        <a:solidFill>
                                          <a:srgbClr val="000000"/>
                                        </a:solidFill>
                                        <a:latin typeface="Cambria Math" panose="02040503050406030204" pitchFamily="18" charset="0"/>
                                        <a:ea typeface="Cambria Math" panose="02040503050406030204" pitchFamily="18" charset="0"/>
                                      </a:rPr>
                                      <m:t>3</m:t>
                                    </m:r>
                                  </m:sub>
                                </m:sSub>
                              </m:den>
                            </m:f>
                          </m:e>
                        </m:d>
                      </m:e>
                      <m:sub>
                        <m:r>
                          <a:rPr lang="en-US" sz="2000" i="1">
                            <a:solidFill>
                              <a:srgbClr val="000000"/>
                            </a:solidFill>
                            <a:latin typeface="Cambria Math" panose="02040503050406030204" pitchFamily="18" charset="0"/>
                            <a:ea typeface="Cambria Math" panose="02040503050406030204" pitchFamily="18" charset="0"/>
                          </a:rPr>
                          <m:t>𝑒𝑞𝑢𝑖𝑙𝑖𝑏</m:t>
                        </m:r>
                      </m:sub>
                    </m:sSub>
                    <m:r>
                      <a:rPr lang="en-US" sz="2000" i="1">
                        <a:solidFill>
                          <a:srgbClr val="000000"/>
                        </a:solidFill>
                        <a:latin typeface="Cambria Math" panose="02040503050406030204" pitchFamily="18" charset="0"/>
                        <a:ea typeface="Cambria Math" panose="02040503050406030204" pitchFamily="18" charset="0"/>
                      </a:rPr>
                      <m:t>=</m:t>
                    </m:r>
                    <m:f>
                      <m:fPr>
                        <m:ctrlPr>
                          <a:rPr lang="en-US" sz="2000" i="1">
                            <a:solidFill>
                              <a:srgbClr val="000000"/>
                            </a:solidFill>
                            <a:latin typeface="Cambria Math" panose="02040503050406030204" pitchFamily="18" charset="0"/>
                            <a:ea typeface="Cambria Math" panose="02040503050406030204" pitchFamily="18" charset="0"/>
                          </a:rPr>
                        </m:ctrlPr>
                      </m:fPr>
                      <m:num>
                        <m:sSup>
                          <m:sSupPr>
                            <m:ctrlPr>
                              <a:rPr lang="en-US" sz="2000" i="1">
                                <a:solidFill>
                                  <a:srgbClr val="000000"/>
                                </a:solidFill>
                                <a:latin typeface="Cambria Math" panose="02040503050406030204" pitchFamily="18" charset="0"/>
                                <a:ea typeface="Cambria Math" panose="02040503050406030204" pitchFamily="18" charset="0"/>
                              </a:rPr>
                            </m:ctrlPr>
                          </m:sSupPr>
                          <m:e>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r>
                                  <a:rPr lang="en-US" sz="2000" i="1">
                                    <a:solidFill>
                                      <a:srgbClr val="000000"/>
                                    </a:solidFill>
                                    <a:latin typeface="Cambria Math" panose="02040503050406030204" pitchFamily="18" charset="0"/>
                                    <a:ea typeface="Cambria Math" panose="02040503050406030204" pitchFamily="18" charset="0"/>
                                  </a:rPr>
                                  <m:t>𝜋𝜇</m:t>
                                </m:r>
                                <m:r>
                                  <a:rPr lang="en-US" sz="2000" i="1">
                                    <a:solidFill>
                                      <a:srgbClr val="000000"/>
                                    </a:solidFill>
                                    <a:latin typeface="Cambria Math" panose="02040503050406030204" pitchFamily="18" charset="0"/>
                                    <a:ea typeface="Cambria Math" panose="02040503050406030204" pitchFamily="18" charset="0"/>
                                  </a:rPr>
                                  <m:t>𝑘𝑇</m:t>
                                </m:r>
                              </m:e>
                            </m:d>
                          </m:e>
                          <m:sup>
                            <m:r>
                              <a:rPr lang="en-US" sz="2000" i="1">
                                <a:solidFill>
                                  <a:srgbClr val="000000"/>
                                </a:solidFill>
                                <a:latin typeface="Cambria Math" panose="02040503050406030204" pitchFamily="18" charset="0"/>
                                <a:ea typeface="Cambria Math" panose="02040503050406030204" pitchFamily="18" charset="0"/>
                              </a:rPr>
                              <m:t>3/2</m:t>
                            </m:r>
                          </m:sup>
                        </m:sSup>
                      </m:num>
                      <m:den>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h</m:t>
                            </m:r>
                          </m:e>
                          <m:sup>
                            <m:r>
                              <a:rPr lang="en-US" sz="2000" i="1">
                                <a:solidFill>
                                  <a:srgbClr val="000000"/>
                                </a:solidFill>
                                <a:latin typeface="Cambria Math" panose="02040503050406030204" pitchFamily="18" charset="0"/>
                                <a:ea typeface="Cambria Math" panose="02040503050406030204" pitchFamily="18" charset="0"/>
                              </a:rPr>
                              <m:t>3</m:t>
                            </m:r>
                          </m:sup>
                        </m:sSup>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1+</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𝛿</m:t>
                                </m:r>
                              </m:e>
                              <m:sub>
                                <m:r>
                                  <a:rPr lang="en-US" sz="2000" i="1">
                                    <a:solidFill>
                                      <a:srgbClr val="000000"/>
                                    </a:solidFill>
                                    <a:latin typeface="Cambria Math" panose="02040503050406030204" pitchFamily="18" charset="0"/>
                                    <a:ea typeface="Cambria Math" panose="02040503050406030204" pitchFamily="18" charset="0"/>
                                  </a:rPr>
                                  <m:t>12</m:t>
                                </m:r>
                              </m:sub>
                            </m:sSub>
                          </m:e>
                        </m:d>
                      </m:den>
                    </m:f>
                    <m:sSup>
                      <m:sSupPr>
                        <m:ctrlPr>
                          <a:rPr lang="en-US" sz="2000" i="1">
                            <a:solidFill>
                              <a:srgbClr val="000000"/>
                            </a:solidFill>
                            <a:latin typeface="Cambria Math" panose="02040503050406030204" pitchFamily="18" charset="0"/>
                            <a:ea typeface="Cambria Math" panose="02040503050406030204" pitchFamily="18" charset="0"/>
                          </a:rPr>
                        </m:ctrlPr>
                      </m:sSupPr>
                      <m:e>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1</m:t>
                                        </m:r>
                                      </m:sub>
                                    </m:sSub>
                                    <m:r>
                                      <a:rPr lang="en-US" sz="2000" i="1">
                                        <a:solidFill>
                                          <a:srgbClr val="000000"/>
                                        </a:solidFill>
                                        <a:latin typeface="Cambria Math" panose="02040503050406030204" pitchFamily="18" charset="0"/>
                                        <a:ea typeface="Cambria Math" panose="02040503050406030204" pitchFamily="18" charset="0"/>
                                      </a:rPr>
                                      <m:t>+1</m:t>
                                    </m:r>
                                  </m:e>
                                </m:d>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+1</m:t>
                                    </m:r>
                                  </m:e>
                                </m:d>
                              </m:num>
                              <m:den>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3</m:t>
                                        </m:r>
                                      </m:sub>
                                    </m:sSub>
                                    <m:r>
                                      <a:rPr lang="en-US" sz="2000" i="1">
                                        <a:solidFill>
                                          <a:srgbClr val="000000"/>
                                        </a:solidFill>
                                        <a:latin typeface="Cambria Math" panose="02040503050406030204" pitchFamily="18" charset="0"/>
                                        <a:ea typeface="Cambria Math" panose="02040503050406030204" pitchFamily="18" charset="0"/>
                                      </a:rPr>
                                      <m:t>+1</m:t>
                                    </m:r>
                                  </m:e>
                                </m:d>
                              </m:den>
                            </m:f>
                          </m:e>
                        </m:d>
                      </m:e>
                      <m:sup>
                        <m:r>
                          <a:rPr lang="en-US" sz="2000" i="1">
                            <a:solidFill>
                              <a:srgbClr val="000000"/>
                            </a:solidFill>
                            <a:latin typeface="Cambria Math" panose="02040503050406030204" pitchFamily="18" charset="0"/>
                            <a:ea typeface="Cambria Math" panose="02040503050406030204" pitchFamily="18" charset="0"/>
                          </a:rPr>
                          <m:t>2</m:t>
                        </m:r>
                      </m:sup>
                    </m:sSup>
                    <m:r>
                      <a:rPr lang="en-US" sz="2000" i="1">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𝑒</m:t>
                        </m:r>
                      </m:e>
                      <m:sup>
                        <m:r>
                          <a:rPr lang="en-US" sz="2000" i="1">
                            <a:solidFill>
                              <a:srgbClr val="000000"/>
                            </a:solidFill>
                            <a:latin typeface="Cambria Math" panose="02040503050406030204" pitchFamily="18" charset="0"/>
                            <a:ea typeface="Cambria Math" panose="02040503050406030204" pitchFamily="18" charset="0"/>
                          </a:rPr>
                          <m:t>−</m:t>
                        </m:r>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r>
                                  <a:rPr lang="en-US" sz="2000" i="1">
                                    <a:solidFill>
                                      <a:srgbClr val="000000"/>
                                    </a:solidFill>
                                    <a:latin typeface="Cambria Math" panose="02040503050406030204" pitchFamily="18" charset="0"/>
                                    <a:ea typeface="Cambria Math" panose="02040503050406030204" pitchFamily="18" charset="0"/>
                                  </a:rPr>
                                  <m:t>𝑄</m:t>
                                </m:r>
                              </m:num>
                              <m:den>
                                <m:r>
                                  <a:rPr lang="en-US" sz="2000" i="1">
                                    <a:solidFill>
                                      <a:srgbClr val="000000"/>
                                    </a:solidFill>
                                    <a:latin typeface="Cambria Math" panose="02040503050406030204" pitchFamily="18" charset="0"/>
                                    <a:ea typeface="Cambria Math" panose="02040503050406030204" pitchFamily="18" charset="0"/>
                                  </a:rPr>
                                  <m:t>𝑘𝑇</m:t>
                                </m:r>
                              </m:den>
                            </m:f>
                          </m:e>
                        </m:d>
                      </m:sup>
                    </m:sSup>
                  </m:oMath>
                </a14:m>
                <a:r>
                  <a:rPr lang="en-US" sz="2000" dirty="0">
                    <a:latin typeface="Cambria Math" panose="02040503050406030204" pitchFamily="18" charset="0"/>
                    <a:ea typeface="Cambria Math" panose="02040503050406030204" pitchFamily="18" charset="0"/>
                  </a:rPr>
                  <a:t>       </a:t>
                </a:r>
                <a:r>
                  <a:rPr lang="en-US" sz="3200" dirty="0">
                    <a:solidFill>
                      <a:srgbClr val="FF0000"/>
                    </a:solidFill>
                    <a:latin typeface="Cambria Math" panose="02040503050406030204" pitchFamily="18" charset="0"/>
                    <a:ea typeface="Cambria Math" panose="02040503050406030204" pitchFamily="18" charset="0"/>
                  </a:rPr>
                  <a:t>Q=2.2224 MeV</a:t>
                </a:r>
              </a:p>
              <a:p>
                <a:endParaRPr lang="en-US" sz="200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Cambria Math" panose="02040503050406030204" pitchFamily="18" charset="0"/>
                        </a:rPr>
                        <m:t>=</m:t>
                      </m:r>
                      <m:f>
                        <m:fPr>
                          <m:ctrlPr>
                            <a:rPr lang="en-US" sz="2000" i="1">
                              <a:solidFill>
                                <a:srgbClr val="000000"/>
                              </a:solidFill>
                              <a:latin typeface="Cambria Math" panose="02040503050406030204" pitchFamily="18" charset="0"/>
                              <a:ea typeface="Cambria Math" panose="02040503050406030204" pitchFamily="18" charset="0"/>
                            </a:rPr>
                          </m:ctrlPr>
                        </m:fPr>
                        <m:num>
                          <m:sSup>
                            <m:sSupPr>
                              <m:ctrlPr>
                                <a:rPr lang="en-US" sz="2000" i="1">
                                  <a:solidFill>
                                    <a:srgbClr val="000000"/>
                                  </a:solidFill>
                                  <a:latin typeface="Cambria Math" panose="02040503050406030204" pitchFamily="18" charset="0"/>
                                  <a:ea typeface="Cambria Math" panose="02040503050406030204" pitchFamily="18" charset="0"/>
                                </a:rPr>
                              </m:ctrlPr>
                            </m:sSupPr>
                            <m:e>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r>
                                    <a:rPr lang="en-US" sz="2000" i="1">
                                      <a:solidFill>
                                        <a:srgbClr val="000000"/>
                                      </a:solidFill>
                                      <a:latin typeface="Cambria Math" panose="02040503050406030204" pitchFamily="18" charset="0"/>
                                      <a:ea typeface="Cambria Math" panose="02040503050406030204" pitchFamily="18" charset="0"/>
                                    </a:rPr>
                                    <m:t>𝜋𝜇</m:t>
                                  </m:r>
                                  <m:r>
                                    <a:rPr lang="en-US" sz="2000" i="1">
                                      <a:solidFill>
                                        <a:srgbClr val="000000"/>
                                      </a:solidFill>
                                      <a:latin typeface="Cambria Math" panose="02040503050406030204" pitchFamily="18" charset="0"/>
                                      <a:ea typeface="Cambria Math" panose="02040503050406030204" pitchFamily="18" charset="0"/>
                                    </a:rPr>
                                    <m:t>𝑘𝑇</m:t>
                                  </m:r>
                                </m:e>
                              </m:d>
                            </m:e>
                            <m:sup>
                              <m:r>
                                <a:rPr lang="en-US" sz="2000" i="1">
                                  <a:solidFill>
                                    <a:srgbClr val="000000"/>
                                  </a:solidFill>
                                  <a:latin typeface="Cambria Math" panose="02040503050406030204" pitchFamily="18" charset="0"/>
                                  <a:ea typeface="Cambria Math" panose="02040503050406030204" pitchFamily="18" charset="0"/>
                                </a:rPr>
                                <m:t>3/2</m:t>
                              </m:r>
                            </m:sup>
                          </m:sSup>
                        </m:num>
                        <m:den>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h</m:t>
                              </m:r>
                            </m:e>
                            <m:sup>
                              <m:r>
                                <a:rPr lang="en-US" sz="2000" i="1">
                                  <a:solidFill>
                                    <a:srgbClr val="000000"/>
                                  </a:solidFill>
                                  <a:latin typeface="Cambria Math" panose="02040503050406030204" pitchFamily="18" charset="0"/>
                                  <a:ea typeface="Cambria Math" panose="02040503050406030204" pitchFamily="18" charset="0"/>
                                </a:rPr>
                                <m:t>3</m:t>
                              </m:r>
                            </m:sup>
                          </m:sSup>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1+</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𝛿</m:t>
                                  </m:r>
                                </m:e>
                                <m:sub>
                                  <m:r>
                                    <a:rPr lang="en-US" sz="2000" i="1">
                                      <a:solidFill>
                                        <a:srgbClr val="000000"/>
                                      </a:solidFill>
                                      <a:latin typeface="Cambria Math" panose="02040503050406030204" pitchFamily="18" charset="0"/>
                                      <a:ea typeface="Cambria Math" panose="02040503050406030204" pitchFamily="18" charset="0"/>
                                    </a:rPr>
                                    <m:t>12</m:t>
                                  </m:r>
                                </m:sub>
                              </m:sSub>
                            </m:e>
                          </m:d>
                        </m:den>
                      </m:f>
                      <m:sSup>
                        <m:sSupPr>
                          <m:ctrlPr>
                            <a:rPr lang="en-US" sz="2000" i="1">
                              <a:solidFill>
                                <a:srgbClr val="000000"/>
                              </a:solidFill>
                              <a:latin typeface="Cambria Math" panose="02040503050406030204" pitchFamily="18" charset="0"/>
                              <a:ea typeface="Cambria Math" panose="02040503050406030204" pitchFamily="18" charset="0"/>
                            </a:rPr>
                          </m:ctrlPr>
                        </m:sSupPr>
                        <m:e>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1</m:t>
                                          </m:r>
                                        </m:sub>
                                      </m:sSub>
                                      <m:r>
                                        <a:rPr lang="en-US" sz="2000" i="1">
                                          <a:solidFill>
                                            <a:srgbClr val="000000"/>
                                          </a:solidFill>
                                          <a:latin typeface="Cambria Math" panose="02040503050406030204" pitchFamily="18" charset="0"/>
                                          <a:ea typeface="Cambria Math" panose="02040503050406030204" pitchFamily="18" charset="0"/>
                                        </a:rPr>
                                        <m:t>+1</m:t>
                                      </m:r>
                                    </m:e>
                                  </m:d>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+1</m:t>
                                      </m:r>
                                    </m:e>
                                  </m:d>
                                </m:num>
                                <m:den>
                                  <m:d>
                                    <m:dPr>
                                      <m:ctrlPr>
                                        <a:rPr lang="en-US" sz="2000" i="1">
                                          <a:solidFill>
                                            <a:srgbClr val="000000"/>
                                          </a:solidFill>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2</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3</m:t>
                                          </m:r>
                                        </m:sub>
                                      </m:sSub>
                                      <m:r>
                                        <a:rPr lang="en-US" sz="2000" i="1">
                                          <a:solidFill>
                                            <a:srgbClr val="000000"/>
                                          </a:solidFill>
                                          <a:latin typeface="Cambria Math" panose="02040503050406030204" pitchFamily="18" charset="0"/>
                                          <a:ea typeface="Cambria Math" panose="02040503050406030204" pitchFamily="18" charset="0"/>
                                        </a:rPr>
                                        <m:t>+1</m:t>
                                      </m:r>
                                    </m:e>
                                  </m:d>
                                </m:den>
                              </m:f>
                            </m:e>
                          </m:d>
                        </m:e>
                        <m:sup>
                          <m:r>
                            <a:rPr lang="en-US" sz="2000" i="1">
                              <a:solidFill>
                                <a:srgbClr val="000000"/>
                              </a:solidFill>
                              <a:latin typeface="Cambria Math" panose="02040503050406030204" pitchFamily="18" charset="0"/>
                              <a:ea typeface="Cambria Math" panose="02040503050406030204" pitchFamily="18" charset="0"/>
                            </a:rPr>
                            <m:t>2</m:t>
                          </m:r>
                        </m:sup>
                      </m:sSup>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𝜎</m:t>
                              </m:r>
                            </m:e>
                            <m:sub>
                              <m:r>
                                <a:rPr lang="en-US" sz="2000" i="1">
                                  <a:solidFill>
                                    <a:srgbClr val="000000"/>
                                  </a:solidFill>
                                  <a:latin typeface="Cambria Math" panose="02040503050406030204" pitchFamily="18" charset="0"/>
                                  <a:ea typeface="Cambria Math" panose="02040503050406030204" pitchFamily="18" charset="0"/>
                                </a:rPr>
                                <m:t>12</m:t>
                              </m:r>
                            </m:sub>
                          </m:sSub>
                          <m:r>
                            <a:rPr lang="en-US" sz="2000" i="1">
                              <a:solidFill>
                                <a:srgbClr val="000000"/>
                              </a:solidFill>
                              <a:latin typeface="Cambria Math" panose="02040503050406030204" pitchFamily="18" charset="0"/>
                              <a:ea typeface="Cambria Math" panose="02040503050406030204" pitchFamily="18" charset="0"/>
                            </a:rPr>
                            <m:t>𝜐</m:t>
                          </m:r>
                        </m:e>
                      </m:d>
                      <m:r>
                        <a:rPr lang="en-US" sz="2000" i="1">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𝑒</m:t>
                          </m:r>
                        </m:e>
                        <m:sup>
                          <m:r>
                            <a:rPr lang="en-US" sz="2000" i="1">
                              <a:solidFill>
                                <a:srgbClr val="000000"/>
                              </a:solidFill>
                              <a:latin typeface="Cambria Math" panose="02040503050406030204" pitchFamily="18" charset="0"/>
                              <a:ea typeface="Cambria Math" panose="02040503050406030204" pitchFamily="18" charset="0"/>
                            </a:rPr>
                            <m:t>−</m:t>
                          </m:r>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r>
                                    <a:rPr lang="en-US" sz="2000" i="1">
                                      <a:solidFill>
                                        <a:srgbClr val="000000"/>
                                      </a:solidFill>
                                      <a:latin typeface="Cambria Math" panose="02040503050406030204" pitchFamily="18" charset="0"/>
                                      <a:ea typeface="Cambria Math" panose="02040503050406030204" pitchFamily="18" charset="0"/>
                                    </a:rPr>
                                    <m:t>𝑄</m:t>
                                  </m:r>
                                </m:num>
                                <m:den>
                                  <m:r>
                                    <a:rPr lang="en-US" sz="2000" i="1">
                                      <a:solidFill>
                                        <a:srgbClr val="000000"/>
                                      </a:solidFill>
                                      <a:latin typeface="Cambria Math" panose="02040503050406030204" pitchFamily="18" charset="0"/>
                                      <a:ea typeface="Cambria Math" panose="02040503050406030204" pitchFamily="18" charset="0"/>
                                    </a:rPr>
                                    <m:t>𝑘𝑇</m:t>
                                  </m:r>
                                </m:den>
                              </m:f>
                            </m:e>
                          </m:d>
                        </m:sup>
                      </m:sSup>
                      <m:r>
                        <a:rPr lang="en-US" sz="2000" i="1">
                          <a:solidFill>
                            <a:srgbClr val="000000"/>
                          </a:solidFill>
                          <a:latin typeface="Cambria Math" panose="02040503050406030204" pitchFamily="18" charset="0"/>
                          <a:ea typeface="Cambria Math" panose="02040503050406030204" pitchFamily="18" charset="0"/>
                        </a:rPr>
                        <m:t>=9.987∙</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10</m:t>
                          </m:r>
                        </m:e>
                        <m:sup>
                          <m:r>
                            <a:rPr lang="en-US" sz="2000" i="1">
                              <a:solidFill>
                                <a:srgbClr val="000000"/>
                              </a:solidFill>
                              <a:latin typeface="Cambria Math" panose="02040503050406030204" pitchFamily="18" charset="0"/>
                              <a:ea typeface="Cambria Math" panose="02040503050406030204" pitchFamily="18" charset="0"/>
                            </a:rPr>
                            <m:t>9</m:t>
                          </m:r>
                        </m:sup>
                      </m:sSup>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r>
                                        <a:rPr lang="en-US" sz="2000" i="1">
                                          <a:solidFill>
                                            <a:srgbClr val="000000"/>
                                          </a:solidFill>
                                          <a:latin typeface="Cambria Math" panose="02040503050406030204" pitchFamily="18" charset="0"/>
                                          <a:ea typeface="Cambria Math" panose="02040503050406030204" pitchFamily="18" charset="0"/>
                                        </a:rPr>
                                        <m:t>1</m:t>
                                      </m:r>
                                    </m:num>
                                    <m:den>
                                      <m:r>
                                        <a:rPr lang="en-US" sz="2000" i="1">
                                          <a:solidFill>
                                            <a:srgbClr val="000000"/>
                                          </a:solidFill>
                                          <a:latin typeface="Cambria Math" panose="02040503050406030204" pitchFamily="18" charset="0"/>
                                          <a:ea typeface="Cambria Math" panose="02040503050406030204" pitchFamily="18" charset="0"/>
                                        </a:rPr>
                                        <m:t>2</m:t>
                                      </m:r>
                                    </m:den>
                                  </m:f>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𝑇</m:t>
                                      </m:r>
                                    </m:e>
                                    <m:sub>
                                      <m:r>
                                        <a:rPr lang="en-US" sz="2000" i="1">
                                          <a:solidFill>
                                            <a:srgbClr val="000000"/>
                                          </a:solidFill>
                                          <a:latin typeface="Cambria Math" panose="02040503050406030204" pitchFamily="18" charset="0"/>
                                          <a:ea typeface="Cambria Math" panose="02040503050406030204" pitchFamily="18" charset="0"/>
                                        </a:rPr>
                                        <m:t>9</m:t>
                                      </m:r>
                                    </m:sub>
                                  </m:sSub>
                                </m:e>
                              </m:d>
                            </m:e>
                            <m:sup>
                              <m:r>
                                <a:rPr lang="en-US" sz="2000" i="1">
                                  <a:solidFill>
                                    <a:srgbClr val="000000"/>
                                  </a:solidFill>
                                  <a:latin typeface="Cambria Math" panose="02040503050406030204" pitchFamily="18" charset="0"/>
                                  <a:ea typeface="Cambria Math" panose="02040503050406030204" pitchFamily="18" charset="0"/>
                                </a:rPr>
                                <m:t>3/2</m:t>
                              </m:r>
                            </m:sup>
                          </m:sSup>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r>
                                    <a:rPr lang="en-US" sz="2000" i="1">
                                      <a:solidFill>
                                        <a:srgbClr val="000000"/>
                                      </a:solidFill>
                                      <a:latin typeface="Cambria Math" panose="02040503050406030204" pitchFamily="18" charset="0"/>
                                      <a:ea typeface="Cambria Math" panose="02040503050406030204" pitchFamily="18" charset="0"/>
                                    </a:rPr>
                                    <m:t>4</m:t>
                                  </m:r>
                                </m:num>
                                <m:den>
                                  <m:r>
                                    <a:rPr lang="en-US" sz="2000" i="1">
                                      <a:solidFill>
                                        <a:srgbClr val="000000"/>
                                      </a:solidFill>
                                      <a:latin typeface="Cambria Math" panose="02040503050406030204" pitchFamily="18" charset="0"/>
                                      <a:ea typeface="Cambria Math" panose="02040503050406030204" pitchFamily="18" charset="0"/>
                                    </a:rPr>
                                    <m:t>3</m:t>
                                  </m:r>
                                </m:den>
                              </m:f>
                            </m:e>
                          </m:d>
                        </m:e>
                        <m:sup>
                          <m:r>
                            <a:rPr lang="en-US" sz="2000" i="1">
                              <a:solidFill>
                                <a:srgbClr val="000000"/>
                              </a:solidFill>
                              <a:latin typeface="Cambria Math" panose="02040503050406030204" pitchFamily="18" charset="0"/>
                              <a:ea typeface="Cambria Math" panose="02040503050406030204" pitchFamily="18" charset="0"/>
                            </a:rPr>
                            <m:t>2</m:t>
                          </m:r>
                        </m:sup>
                      </m:sSup>
                      <m:r>
                        <a:rPr lang="en-US" sz="2000" i="1">
                          <a:solidFill>
                            <a:srgbClr val="000000"/>
                          </a:solidFill>
                          <a:latin typeface="Cambria Math" panose="02040503050406030204" pitchFamily="18" charset="0"/>
                          <a:ea typeface="Cambria Math" panose="02040503050406030204" pitchFamily="18" charset="0"/>
                        </a:rPr>
                        <m:t>∙</m:t>
                      </m:r>
                      <m:r>
                        <a:rPr lang="en-US" sz="2000" i="1">
                          <a:solidFill>
                            <a:srgbClr val="000000"/>
                          </a:solidFill>
                          <a:latin typeface="Cambria Math" panose="02040503050406030204" pitchFamily="18" charset="0"/>
                          <a:ea typeface="Cambria Math" panose="02040503050406030204" pitchFamily="18" charset="0"/>
                        </a:rPr>
                        <m:t>𝑒𝑥𝑝</m:t>
                      </m:r>
                      <m:d>
                        <m:dPr>
                          <m:ctrlPr>
                            <a:rPr lang="en-US" sz="2000" i="1">
                              <a:solidFill>
                                <a:srgbClr val="000000"/>
                              </a:solidFill>
                              <a:latin typeface="Cambria Math" panose="02040503050406030204" pitchFamily="18" charset="0"/>
                              <a:ea typeface="Cambria Math" panose="02040503050406030204" pitchFamily="18" charset="0"/>
                            </a:rPr>
                          </m:ctrlPr>
                        </m:dPr>
                        <m:e>
                          <m:f>
                            <m:fPr>
                              <m:ctrlPr>
                                <a:rPr lang="en-US" sz="2000" i="1">
                                  <a:solidFill>
                                    <a:srgbClr val="000000"/>
                                  </a:solidFill>
                                  <a:latin typeface="Cambria Math" panose="02040503050406030204" pitchFamily="18" charset="0"/>
                                  <a:ea typeface="Cambria Math" panose="02040503050406030204" pitchFamily="18" charset="0"/>
                                </a:rPr>
                              </m:ctrlPr>
                            </m:fPr>
                            <m:num>
                              <m:r>
                                <a:rPr lang="en-US" sz="2000" i="1">
                                  <a:solidFill>
                                    <a:srgbClr val="000000"/>
                                  </a:solidFill>
                                  <a:latin typeface="Cambria Math" panose="02040503050406030204" pitchFamily="18" charset="0"/>
                                  <a:ea typeface="Cambria Math" panose="02040503050406030204" pitchFamily="18" charset="0"/>
                                </a:rPr>
                                <m:t>−11.605∙2.2244</m:t>
                              </m:r>
                            </m:num>
                            <m:den>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𝑇</m:t>
                                  </m:r>
                                </m:e>
                                <m:sub>
                                  <m:r>
                                    <a:rPr lang="en-US" sz="2000" i="1">
                                      <a:solidFill>
                                        <a:srgbClr val="000000"/>
                                      </a:solidFill>
                                      <a:latin typeface="Cambria Math" panose="02040503050406030204" pitchFamily="18" charset="0"/>
                                      <a:ea typeface="Cambria Math" panose="02040503050406030204" pitchFamily="18" charset="0"/>
                                    </a:rPr>
                                    <m:t>9</m:t>
                                  </m:r>
                                </m:sub>
                              </m:sSub>
                            </m:den>
                          </m:f>
                        </m:e>
                      </m:d>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0DCC926F-6115-42F2-BC83-1358EC2F3AAF}"/>
                  </a:ext>
                </a:extLst>
              </p:cNvPr>
              <p:cNvSpPr txBox="1">
                <a:spLocks noRot="1" noChangeAspect="1" noMove="1" noResize="1" noEditPoints="1" noAdjustHandles="1" noChangeArrowheads="1" noChangeShapeType="1" noTextEdit="1"/>
              </p:cNvSpPr>
              <p:nvPr/>
            </p:nvSpPr>
            <p:spPr>
              <a:xfrm>
                <a:off x="1735015" y="4085324"/>
                <a:ext cx="8792308" cy="2625783"/>
              </a:xfrm>
              <a:prstGeom prst="rect">
                <a:avLst/>
              </a:prstGeom>
              <a:blipFill>
                <a:blip r:embed="rId5"/>
                <a:stretch>
                  <a:fillRect t="-2885"/>
                </a:stretch>
              </a:blipFill>
            </p:spPr>
            <p:txBody>
              <a:bodyPr/>
              <a:lstStyle/>
              <a:p>
                <a:r>
                  <a:rPr lang="en-US">
                    <a:noFill/>
                  </a:rPr>
                  <a:t> </a:t>
                </a:r>
              </a:p>
            </p:txBody>
          </p:sp>
        </mc:Fallback>
      </mc:AlternateContent>
    </p:spTree>
    <p:extLst>
      <p:ext uri="{BB962C8B-B14F-4D97-AF65-F5344CB8AC3E}">
        <p14:creationId xmlns:p14="http://schemas.microsoft.com/office/powerpoint/2010/main" val="29359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EE48-5D7C-892D-C86A-7C06727BB71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1E1A233-FEC4-6166-7507-71955B22EB4D}"/>
              </a:ext>
            </a:extLst>
          </p:cNvPr>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E778D6BA-FA4A-D521-9D00-028462078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4964"/>
            <a:ext cx="12192000" cy="754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696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1FE4E-A68C-06F0-43B8-AC0267BEA64B}"/>
              </a:ext>
            </a:extLst>
          </p:cNvPr>
          <p:cNvPicPr>
            <a:picLocks noChangeAspect="1"/>
          </p:cNvPicPr>
          <p:nvPr/>
        </p:nvPicPr>
        <p:blipFill>
          <a:blip r:embed="rId2"/>
          <a:stretch>
            <a:fillRect/>
          </a:stretch>
        </p:blipFill>
        <p:spPr>
          <a:xfrm>
            <a:off x="643467" y="1457198"/>
            <a:ext cx="10905066" cy="3980349"/>
          </a:xfrm>
          <a:prstGeom prst="rect">
            <a:avLst/>
          </a:prstGeom>
        </p:spPr>
      </p:pic>
      <p:sp>
        <p:nvSpPr>
          <p:cNvPr id="4" name="Oval 3">
            <a:extLst>
              <a:ext uri="{FF2B5EF4-FFF2-40B4-BE49-F238E27FC236}">
                <a16:creationId xmlns:a16="http://schemas.microsoft.com/office/drawing/2014/main" id="{A51C052B-2C56-8DD0-C388-49ED4B4FC583}"/>
              </a:ext>
            </a:extLst>
          </p:cNvPr>
          <p:cNvSpPr/>
          <p:nvPr/>
        </p:nvSpPr>
        <p:spPr>
          <a:xfrm>
            <a:off x="4434840" y="2042160"/>
            <a:ext cx="746760" cy="79248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41BB91B-4550-EF0F-3BEF-FF27B2A271E0}"/>
              </a:ext>
            </a:extLst>
          </p:cNvPr>
          <p:cNvSpPr/>
          <p:nvPr/>
        </p:nvSpPr>
        <p:spPr>
          <a:xfrm>
            <a:off x="4434840" y="3291840"/>
            <a:ext cx="746760" cy="79248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6BFA8F3-2D6B-C8EC-3226-539035690DC3}"/>
              </a:ext>
            </a:extLst>
          </p:cNvPr>
          <p:cNvSpPr/>
          <p:nvPr/>
        </p:nvSpPr>
        <p:spPr>
          <a:xfrm>
            <a:off x="9350586" y="4596214"/>
            <a:ext cx="746760" cy="82296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DF5A15E-1E1B-E018-278C-82EF985E1359}"/>
              </a:ext>
            </a:extLst>
          </p:cNvPr>
          <p:cNvSpPr/>
          <p:nvPr/>
        </p:nvSpPr>
        <p:spPr>
          <a:xfrm>
            <a:off x="9350586" y="3291840"/>
            <a:ext cx="746760" cy="82296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D4C4DB9-21A8-10A6-4071-608AF82EF1BB}"/>
              </a:ext>
            </a:extLst>
          </p:cNvPr>
          <p:cNvSpPr/>
          <p:nvPr/>
        </p:nvSpPr>
        <p:spPr>
          <a:xfrm>
            <a:off x="4434840" y="2727960"/>
            <a:ext cx="746760" cy="79248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3F74ECF-35D5-CD69-1E59-2E20DB0D1F8B}"/>
              </a:ext>
            </a:extLst>
          </p:cNvPr>
          <p:cNvSpPr/>
          <p:nvPr/>
        </p:nvSpPr>
        <p:spPr>
          <a:xfrm>
            <a:off x="4583853" y="3977640"/>
            <a:ext cx="746760" cy="79248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9F93477-7487-089F-36FB-C5A7FDE85AE5}"/>
              </a:ext>
            </a:extLst>
          </p:cNvPr>
          <p:cNvSpPr/>
          <p:nvPr/>
        </p:nvSpPr>
        <p:spPr>
          <a:xfrm>
            <a:off x="9308253" y="2654893"/>
            <a:ext cx="746760" cy="792480"/>
          </a:xfrm>
          <a:prstGeom prst="ellipse">
            <a:avLst/>
          </a:prstGeom>
          <a:solidFill>
            <a:srgbClr val="FFF756">
              <a:alpha val="372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9C1C1C6-91CA-9EC6-9B6C-1B59CBFAFD64}"/>
              </a:ext>
            </a:extLst>
          </p:cNvPr>
          <p:cNvSpPr txBox="1"/>
          <p:nvPr/>
        </p:nvSpPr>
        <p:spPr>
          <a:xfrm>
            <a:off x="3504942" y="5404433"/>
            <a:ext cx="5715026" cy="1077218"/>
          </a:xfrm>
          <a:prstGeom prst="rect">
            <a:avLst/>
          </a:prstGeom>
          <a:noFill/>
        </p:spPr>
        <p:txBody>
          <a:bodyPr wrap="none" rtlCol="0">
            <a:spAutoFit/>
          </a:bodyPr>
          <a:lstStyle/>
          <a:p>
            <a:r>
              <a:rPr lang="en-US" sz="3600" dirty="0">
                <a:solidFill>
                  <a:srgbClr val="C00000"/>
                </a:solidFill>
                <a:latin typeface="Calibri" panose="020F0502020204030204" pitchFamily="34" charset="0"/>
                <a:cs typeface="Calibri" panose="020F0502020204030204" pitchFamily="34" charset="0"/>
              </a:rPr>
              <a:t>Primordial Isotopes + n + </a:t>
            </a:r>
            <a:r>
              <a:rPr lang="en-US" sz="3600" dirty="0">
                <a:solidFill>
                  <a:srgbClr val="C00000"/>
                </a:solidFill>
                <a:latin typeface="Symbol" pitchFamily="2" charset="2"/>
                <a:cs typeface="Calibri" panose="020F0502020204030204" pitchFamily="34" charset="0"/>
              </a:rPr>
              <a:t>g</a:t>
            </a:r>
            <a:r>
              <a:rPr lang="en-US" sz="3600" dirty="0">
                <a:solidFill>
                  <a:srgbClr val="C00000"/>
                </a:solidFill>
                <a:latin typeface="Calibri" panose="020F0502020204030204" pitchFamily="34" charset="0"/>
                <a:cs typeface="Calibri" panose="020F0502020204030204" pitchFamily="34" charset="0"/>
              </a:rPr>
              <a:t>+ p</a:t>
            </a:r>
          </a:p>
          <a:p>
            <a:r>
              <a:rPr lang="en-US" sz="2800" dirty="0">
                <a:solidFill>
                  <a:srgbClr val="C00000"/>
                </a:solidFill>
                <a:latin typeface="Calibri" panose="020F0502020204030204" pitchFamily="34" charset="0"/>
                <a:cs typeface="Calibri" panose="020F0502020204030204" pitchFamily="34" charset="0"/>
              </a:rPr>
              <a:t>Tritium as a storage of neutrons</a:t>
            </a:r>
          </a:p>
        </p:txBody>
      </p:sp>
    </p:spTree>
    <p:extLst>
      <p:ext uri="{BB962C8B-B14F-4D97-AF65-F5344CB8AC3E}">
        <p14:creationId xmlns:p14="http://schemas.microsoft.com/office/powerpoint/2010/main" val="584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animBg="1"/>
      <p:bldP spid="13"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179" name="Google Shape;17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80" name="Google Shape;180;p9"/>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181" name="Google Shape;181;p9"/>
          <p:cNvSpPr txBox="1"/>
          <p:nvPr/>
        </p:nvSpPr>
        <p:spPr>
          <a:xfrm>
            <a:off x="1602925" y="4556294"/>
            <a:ext cx="21933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C00000"/>
                </a:solidFill>
                <a:latin typeface="Arial"/>
                <a:ea typeface="Arial"/>
                <a:cs typeface="Arial"/>
                <a:sym typeface="Arial"/>
              </a:rPr>
              <a:t>Primordial elements</a:t>
            </a:r>
            <a:endParaRPr/>
          </a:p>
          <a:p>
            <a:pPr marL="0" marR="0" lvl="0" indent="0" algn="l" rtl="0">
              <a:spcBef>
                <a:spcPts val="0"/>
              </a:spcBef>
              <a:spcAft>
                <a:spcPts val="0"/>
              </a:spcAft>
              <a:buNone/>
            </a:pPr>
            <a:r>
              <a:rPr lang="en-US" sz="1800">
                <a:solidFill>
                  <a:srgbClr val="C00000"/>
                </a:solidFill>
                <a:latin typeface="Arial"/>
                <a:ea typeface="Arial"/>
                <a:cs typeface="Arial"/>
                <a:sym typeface="Arial"/>
              </a:rPr>
              <a:t>H, d, He, Li, Be</a:t>
            </a:r>
            <a:endParaRPr/>
          </a:p>
        </p:txBody>
      </p:sp>
      <p:sp>
        <p:nvSpPr>
          <p:cNvPr id="2" name="TextBox 1">
            <a:extLst>
              <a:ext uri="{FF2B5EF4-FFF2-40B4-BE49-F238E27FC236}">
                <a16:creationId xmlns:a16="http://schemas.microsoft.com/office/drawing/2014/main" id="{DC38D60C-0CC4-E3BC-CA5A-CFA96E438CF8}"/>
              </a:ext>
            </a:extLst>
          </p:cNvPr>
          <p:cNvSpPr txBox="1"/>
          <p:nvPr/>
        </p:nvSpPr>
        <p:spPr>
          <a:xfrm>
            <a:off x="9818001" y="2907863"/>
            <a:ext cx="2133918" cy="369332"/>
          </a:xfrm>
          <a:prstGeom prst="rect">
            <a:avLst/>
          </a:prstGeom>
          <a:noFill/>
        </p:spPr>
        <p:txBody>
          <a:bodyPr wrap="none" rtlCol="0">
            <a:spAutoFit/>
          </a:bodyPr>
          <a:lstStyle/>
          <a:p>
            <a:r>
              <a:rPr lang="en-US" sz="1800" dirty="0" err="1">
                <a:solidFill>
                  <a:srgbClr val="FFFF00"/>
                </a:solidFill>
              </a:rPr>
              <a:t>Wiescher</a:t>
            </a:r>
            <a:r>
              <a:rPr lang="en-US" sz="1800" dirty="0">
                <a:solidFill>
                  <a:srgbClr val="FFFF00"/>
                </a:solidFill>
              </a:rPr>
              <a:t> &amp; Schatz</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14886</TotalTime>
  <Words>2818</Words>
  <Application>Microsoft Macintosh PowerPoint</Application>
  <PresentationFormat>Widescreen</PresentationFormat>
  <Paragraphs>257</Paragraphs>
  <Slides>38</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Calibri</vt:lpstr>
      <vt:lpstr>Cambria Math</vt:lpstr>
      <vt:lpstr>Google Sans</vt:lpstr>
      <vt:lpstr>Aptos</vt:lpstr>
      <vt:lpstr>Symbol</vt:lpstr>
      <vt:lpstr>Play</vt:lpstr>
      <vt:lpstr>Arial</vt:lpstr>
      <vt:lpstr>Times New Roman</vt:lpstr>
      <vt:lpstr>Oriya MN</vt:lpstr>
      <vt:lpstr>LyonText-Regular</vt:lpstr>
      <vt:lpstr>Noto Sans Symbols</vt:lpstr>
      <vt:lpstr>Office Theme</vt:lpstr>
      <vt:lpstr>PowerPoint Presentation</vt:lpstr>
      <vt:lpstr>PowerPoint Presentation</vt:lpstr>
      <vt:lpstr>PowerPoint Presentation</vt:lpstr>
      <vt:lpstr>Neutron-proton ratio versus time</vt:lpstr>
      <vt:lpstr>PowerPoint Presentation</vt:lpstr>
      <vt:lpstr>The Onset of Nucleosynthesis in the Third Minute</vt:lpstr>
      <vt:lpstr>PowerPoint Presentation</vt:lpstr>
      <vt:lpstr>PowerPoint Presentation</vt:lpstr>
      <vt:lpstr>PowerPoint Presentation</vt:lpstr>
      <vt:lpstr>reactions after deuterium formation</vt:lpstr>
      <vt:lpstr>Reaction network for simulating the synthesis </vt:lpstr>
      <vt:lpstr>PowerPoint Presentation</vt:lpstr>
      <vt:lpstr>The cosmological 7Li problem: Where did the Li go?</vt:lpstr>
      <vt:lpstr>The cosmological 7Li problem</vt:lpstr>
      <vt:lpstr>PowerPoint Presentation</vt:lpstr>
      <vt:lpstr>Tritium reactions to explain the observed Li deficit</vt:lpstr>
      <vt:lpstr>Element Distributions in very old Stars</vt:lpstr>
      <vt:lpstr>PowerPoint Presentation</vt:lpstr>
      <vt:lpstr>Formation of tritium as neutron storage</vt:lpstr>
      <vt:lpstr>Expanded Big Bang scenario based on tritium</vt:lpstr>
      <vt:lpstr>PowerPoint Presentation</vt:lpstr>
      <vt:lpstr>Have they been measured with accelerators? Comparison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NSF OPAL</vt:lpstr>
      <vt:lpstr>Follow on LinkedIn  to stay up-to-date on all things NSF OPAL</vt:lpstr>
      <vt:lpstr>Conclusion</vt:lpstr>
      <vt:lpstr>Plasma shots </vt:lpstr>
      <vt:lpstr>PowerPoint Presentation</vt:lpstr>
      <vt:lpstr>PowerPoint Presentation</vt:lpstr>
      <vt:lpstr>Information from WMAP and Planck</vt:lpstr>
      <vt:lpstr>PowerPoint Presentation</vt:lpstr>
      <vt:lpstr>Rapidly expanding high density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Ani Aprahamian</dc:creator>
  <cp:lastModifiedBy>Ani Aprahamian</cp:lastModifiedBy>
  <cp:revision>21</cp:revision>
  <dcterms:created xsi:type="dcterms:W3CDTF">2025-04-25T23:00:56Z</dcterms:created>
  <dcterms:modified xsi:type="dcterms:W3CDTF">2025-10-29T03:14:02Z</dcterms:modified>
</cp:coreProperties>
</file>